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 id="2147483660" r:id="rId2"/>
  </p:sldMasterIdLst>
  <p:notesMasterIdLst>
    <p:notesMasterId r:id="rId26"/>
  </p:notesMasterIdLst>
  <p:sldIdLst>
    <p:sldId id="256" r:id="rId3"/>
    <p:sldId id="257" r:id="rId4"/>
    <p:sldId id="258" r:id="rId5"/>
    <p:sldId id="259" r:id="rId6"/>
    <p:sldId id="260" r:id="rId7"/>
    <p:sldId id="299" r:id="rId8"/>
    <p:sldId id="261" r:id="rId9"/>
    <p:sldId id="284" r:id="rId10"/>
    <p:sldId id="300" r:id="rId11"/>
    <p:sldId id="264" r:id="rId12"/>
    <p:sldId id="302" r:id="rId13"/>
    <p:sldId id="301" r:id="rId14"/>
    <p:sldId id="305" r:id="rId15"/>
    <p:sldId id="266" r:id="rId16"/>
    <p:sldId id="308" r:id="rId17"/>
    <p:sldId id="314" r:id="rId18"/>
    <p:sldId id="309" r:id="rId19"/>
    <p:sldId id="310" r:id="rId20"/>
    <p:sldId id="273" r:id="rId21"/>
    <p:sldId id="311" r:id="rId22"/>
    <p:sldId id="312" r:id="rId23"/>
    <p:sldId id="276" r:id="rId24"/>
    <p:sldId id="313" r:id="rId25"/>
  </p:sldIdLst>
  <p:sldSz cx="9144000" cy="5143500" type="screen16x9"/>
  <p:notesSz cx="6858000" cy="9144000"/>
  <p:embeddedFontLst>
    <p:embeddedFont>
      <p:font typeface="DM Sans" pitchFamily="2" charset="0"/>
      <p:regular r:id="rId27"/>
      <p:bold r:id="rId28"/>
      <p:italic r:id="rId29"/>
      <p:boldItalic r:id="rId30"/>
    </p:embeddedFont>
    <p:embeddedFont>
      <p:font typeface="Merriweather" panose="00000500000000000000" pitchFamily="2"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6B4FE1BB-6680-474F-B077-316AF99B67FB}">
          <p14:sldIdLst>
            <p14:sldId id="256"/>
            <p14:sldId id="257"/>
            <p14:sldId id="258"/>
            <p14:sldId id="259"/>
            <p14:sldId id="260"/>
            <p14:sldId id="299"/>
            <p14:sldId id="261"/>
            <p14:sldId id="284"/>
            <p14:sldId id="300"/>
            <p14:sldId id="264"/>
            <p14:sldId id="302"/>
            <p14:sldId id="301"/>
            <p14:sldId id="305"/>
            <p14:sldId id="266"/>
            <p14:sldId id="308"/>
            <p14:sldId id="314"/>
            <p14:sldId id="309"/>
            <p14:sldId id="310"/>
            <p14:sldId id="273"/>
            <p14:sldId id="311"/>
            <p14:sldId id="312"/>
            <p14:sldId id="276"/>
            <p14:sldId id="313"/>
          </p14:sldIdLst>
        </p14:section>
      </p14:sectionLst>
    </p:ext>
    <p:ext uri="{EFAFB233-063F-42B5-8137-9DF3F51BA10A}">
      <p15:sldGuideLst xmlns:p15="http://schemas.microsoft.com/office/powerpoint/2012/main">
        <p15:guide id="1" orient="horz" pos="1620">
          <p15:clr>
            <a:srgbClr val="747775"/>
          </p15:clr>
        </p15:guide>
        <p15:guide id="2" pos="2880" userDrawn="1">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Barton (Jim)" initials=""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F2FF"/>
    <a:srgbClr val="F0F0F0"/>
    <a:srgbClr val="E6E6E6"/>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455" autoAdjust="0"/>
  </p:normalViewPr>
  <p:slideViewPr>
    <p:cSldViewPr snapToGrid="0">
      <p:cViewPr varScale="1">
        <p:scale>
          <a:sx n="108" d="100"/>
          <a:sy n="108" d="100"/>
        </p:scale>
        <p:origin x="360"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commentAuthors" Target="commentAuthors.xml"/><Relationship Id="rId8" Type="http://schemas.openxmlformats.org/officeDocument/2006/relationships/slide" Target="slides/slide6.xml"/><Relationship Id="rId3" Type="http://schemas.openxmlformats.org/officeDocument/2006/relationships/slide" Target="slides/slide1.xml"/></Relationships>
</file>

<file path=ppt/diagrams/_rels/data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533D9A-F2F3-4F91-905A-DB0E208B6A92}"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9EE97446-14FD-4CEA-8994-131A11CECA3A}">
      <dgm:prSet/>
      <dgm:spPr/>
      <dgm:t>
        <a:bodyPr/>
        <a:lstStyle/>
        <a:p>
          <a:pPr>
            <a:lnSpc>
              <a:spcPct val="100000"/>
            </a:lnSpc>
          </a:pPr>
          <a:r>
            <a:rPr lang="en-US" b="1" i="0" dirty="0"/>
            <a:t>Initiation:</a:t>
          </a:r>
          <a:r>
            <a:rPr lang="en-US" b="0" i="0" dirty="0"/>
            <a:t> College President requests CHRO to form a PRIT (1VPAA/Dean, 2 Appointive Faculty).</a:t>
          </a:r>
          <a:endParaRPr lang="en-US" dirty="0"/>
        </a:p>
      </dgm:t>
    </dgm:pt>
    <dgm:pt modelId="{A9E1688A-EC74-42EE-A5ED-0BFB440A4359}" type="parTrans" cxnId="{7E78A098-DC1E-4648-8B7C-7EDAD5649D60}">
      <dgm:prSet/>
      <dgm:spPr/>
      <dgm:t>
        <a:bodyPr/>
        <a:lstStyle/>
        <a:p>
          <a:endParaRPr lang="en-US"/>
        </a:p>
      </dgm:t>
    </dgm:pt>
    <dgm:pt modelId="{A88819EB-9909-4F2E-9765-D9FB0727C988}" type="sibTrans" cxnId="{7E78A098-DC1E-4648-8B7C-7EDAD5649D60}">
      <dgm:prSet/>
      <dgm:spPr/>
      <dgm:t>
        <a:bodyPr/>
        <a:lstStyle/>
        <a:p>
          <a:pPr>
            <a:lnSpc>
              <a:spcPct val="100000"/>
            </a:lnSpc>
          </a:pPr>
          <a:endParaRPr lang="en-US"/>
        </a:p>
      </dgm:t>
    </dgm:pt>
    <dgm:pt modelId="{2F9E4AE4-4A86-4B54-8495-54C79ABAE2BE}">
      <dgm:prSet/>
      <dgm:spPr/>
      <dgm:t>
        <a:bodyPr/>
        <a:lstStyle/>
        <a:p>
          <a:pPr>
            <a:lnSpc>
              <a:spcPct val="100000"/>
            </a:lnSpc>
          </a:pPr>
          <a:r>
            <a:rPr lang="en-US" b="1" i="0" dirty="0"/>
            <a:t>Scope:</a:t>
          </a:r>
          <a:r>
            <a:rPr lang="en-US" b="0" i="0" dirty="0"/>
            <a:t> President meets with PRIT and defines the nature and scope of the investigation in writing.</a:t>
          </a:r>
          <a:endParaRPr lang="en-US" dirty="0"/>
        </a:p>
      </dgm:t>
    </dgm:pt>
    <dgm:pt modelId="{BD75D5D2-586D-4128-844B-605B2A97AB9C}" type="parTrans" cxnId="{36D8A3EF-BDFD-49C2-BEC8-4BBCC9D9562B}">
      <dgm:prSet/>
      <dgm:spPr/>
      <dgm:t>
        <a:bodyPr/>
        <a:lstStyle/>
        <a:p>
          <a:endParaRPr lang="en-US"/>
        </a:p>
      </dgm:t>
    </dgm:pt>
    <dgm:pt modelId="{964888CA-02CC-42B5-9A52-2E86278EBC3A}" type="sibTrans" cxnId="{36D8A3EF-BDFD-49C2-BEC8-4BBCC9D9562B}">
      <dgm:prSet/>
      <dgm:spPr/>
      <dgm:t>
        <a:bodyPr/>
        <a:lstStyle/>
        <a:p>
          <a:pPr>
            <a:lnSpc>
              <a:spcPct val="100000"/>
            </a:lnSpc>
          </a:pPr>
          <a:endParaRPr lang="en-US"/>
        </a:p>
      </dgm:t>
    </dgm:pt>
    <dgm:pt modelId="{15AFB504-DB58-4356-AC9E-1023818E7E11}">
      <dgm:prSet/>
      <dgm:spPr/>
      <dgm:t>
        <a:bodyPr/>
        <a:lstStyle/>
        <a:p>
          <a:pPr>
            <a:lnSpc>
              <a:spcPct val="100000"/>
            </a:lnSpc>
          </a:pPr>
          <a:r>
            <a:rPr lang="en-US" b="1" i="0" dirty="0"/>
            <a:t>Investigation:</a:t>
          </a:r>
          <a:r>
            <a:rPr lang="en-US" b="0" i="0" dirty="0"/>
            <a:t> PRIT conducts the investigation and submits a report within 40 accountability days.</a:t>
          </a:r>
          <a:endParaRPr lang="en-US" dirty="0"/>
        </a:p>
      </dgm:t>
    </dgm:pt>
    <dgm:pt modelId="{DF128456-B134-45E0-B58F-94D86A25EEBB}" type="parTrans" cxnId="{9B14DF23-499E-460C-8014-6411B52DF98D}">
      <dgm:prSet/>
      <dgm:spPr/>
      <dgm:t>
        <a:bodyPr/>
        <a:lstStyle/>
        <a:p>
          <a:endParaRPr lang="en-US"/>
        </a:p>
      </dgm:t>
    </dgm:pt>
    <dgm:pt modelId="{1F957CEC-4349-480A-BB44-388E4964846C}" type="sibTrans" cxnId="{9B14DF23-499E-460C-8014-6411B52DF98D}">
      <dgm:prSet/>
      <dgm:spPr/>
      <dgm:t>
        <a:bodyPr/>
        <a:lstStyle/>
        <a:p>
          <a:pPr>
            <a:lnSpc>
              <a:spcPct val="100000"/>
            </a:lnSpc>
          </a:pPr>
          <a:endParaRPr lang="en-US"/>
        </a:p>
      </dgm:t>
    </dgm:pt>
    <dgm:pt modelId="{D53C8F65-345C-4059-B13C-2C230BAB66B7}">
      <dgm:prSet/>
      <dgm:spPr/>
      <dgm:t>
        <a:bodyPr/>
        <a:lstStyle/>
        <a:p>
          <a:pPr>
            <a:lnSpc>
              <a:spcPct val="100000"/>
            </a:lnSpc>
          </a:pPr>
          <a:r>
            <a:rPr lang="en-US" b="1" i="0" dirty="0"/>
            <a:t>Action:</a:t>
          </a:r>
          <a:r>
            <a:rPr lang="en-US" b="0" i="0" dirty="0"/>
            <a:t> President receives the report (as does the respondent) and has 15 days to initiate action.</a:t>
          </a:r>
          <a:endParaRPr lang="en-US" dirty="0"/>
        </a:p>
      </dgm:t>
    </dgm:pt>
    <dgm:pt modelId="{A58E3345-621B-4208-BFB6-E0405FDF0DD8}" type="parTrans" cxnId="{D65DB177-8DE5-4122-94A3-1BC855D40AA1}">
      <dgm:prSet/>
      <dgm:spPr/>
      <dgm:t>
        <a:bodyPr/>
        <a:lstStyle/>
        <a:p>
          <a:endParaRPr lang="en-US"/>
        </a:p>
      </dgm:t>
    </dgm:pt>
    <dgm:pt modelId="{5BFCFA2F-DC29-4D6E-80E8-E728D43F9134}" type="sibTrans" cxnId="{D65DB177-8DE5-4122-94A3-1BC855D40AA1}">
      <dgm:prSet/>
      <dgm:spPr/>
      <dgm:t>
        <a:bodyPr/>
        <a:lstStyle/>
        <a:p>
          <a:endParaRPr lang="en-US"/>
        </a:p>
      </dgm:t>
    </dgm:pt>
    <dgm:pt modelId="{6B73E3F9-4222-492B-9C8E-D1C37464CCA4}" type="pres">
      <dgm:prSet presAssocID="{00533D9A-F2F3-4F91-905A-DB0E208B6A92}" presName="root" presStyleCnt="0">
        <dgm:presLayoutVars>
          <dgm:dir/>
          <dgm:resizeHandles val="exact"/>
        </dgm:presLayoutVars>
      </dgm:prSet>
      <dgm:spPr/>
    </dgm:pt>
    <dgm:pt modelId="{00500F63-EEDE-46FA-9C01-897F6F3CBC1B}" type="pres">
      <dgm:prSet presAssocID="{00533D9A-F2F3-4F91-905A-DB0E208B6A92}" presName="container" presStyleCnt="0">
        <dgm:presLayoutVars>
          <dgm:dir/>
          <dgm:resizeHandles val="exact"/>
        </dgm:presLayoutVars>
      </dgm:prSet>
      <dgm:spPr/>
    </dgm:pt>
    <dgm:pt modelId="{8F5ADDE3-2B0A-4735-BF6F-D24FD3AEAC3C}" type="pres">
      <dgm:prSet presAssocID="{9EE97446-14FD-4CEA-8994-131A11CECA3A}" presName="compNode" presStyleCnt="0"/>
      <dgm:spPr/>
    </dgm:pt>
    <dgm:pt modelId="{C09E7D88-71E9-4929-A174-79BF89046196}" type="pres">
      <dgm:prSet presAssocID="{9EE97446-14FD-4CEA-8994-131A11CECA3A}" presName="iconBgRect" presStyleLbl="bgShp" presStyleIdx="0" presStyleCnt="4"/>
      <dgm:spPr/>
    </dgm:pt>
    <dgm:pt modelId="{C4D72101-ADFF-4377-BA66-B05786F7649C}" type="pres">
      <dgm:prSet presAssocID="{9EE97446-14FD-4CEA-8994-131A11CECA3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lowchart"/>
        </a:ext>
      </dgm:extLst>
    </dgm:pt>
    <dgm:pt modelId="{E98BD911-6A56-4246-9F2B-7DD236C83A47}" type="pres">
      <dgm:prSet presAssocID="{9EE97446-14FD-4CEA-8994-131A11CECA3A}" presName="spaceRect" presStyleCnt="0"/>
      <dgm:spPr/>
    </dgm:pt>
    <dgm:pt modelId="{462EADDA-AA15-4648-BBDA-FD29AFACDC4F}" type="pres">
      <dgm:prSet presAssocID="{9EE97446-14FD-4CEA-8994-131A11CECA3A}" presName="textRect" presStyleLbl="revTx" presStyleIdx="0" presStyleCnt="4">
        <dgm:presLayoutVars>
          <dgm:chMax val="1"/>
          <dgm:chPref val="1"/>
        </dgm:presLayoutVars>
      </dgm:prSet>
      <dgm:spPr/>
    </dgm:pt>
    <dgm:pt modelId="{5EB29136-79EB-44D5-9D5E-04B1C5998215}" type="pres">
      <dgm:prSet presAssocID="{A88819EB-9909-4F2E-9765-D9FB0727C988}" presName="sibTrans" presStyleLbl="sibTrans2D1" presStyleIdx="0" presStyleCnt="0"/>
      <dgm:spPr/>
    </dgm:pt>
    <dgm:pt modelId="{B4F14A3B-EF5D-4C6B-A433-7110AC1DC37F}" type="pres">
      <dgm:prSet presAssocID="{2F9E4AE4-4A86-4B54-8495-54C79ABAE2BE}" presName="compNode" presStyleCnt="0"/>
      <dgm:spPr/>
    </dgm:pt>
    <dgm:pt modelId="{5A4EF668-94DC-4807-83B0-12315443C89D}" type="pres">
      <dgm:prSet presAssocID="{2F9E4AE4-4A86-4B54-8495-54C79ABAE2BE}" presName="iconBgRect" presStyleLbl="bgShp" presStyleIdx="1" presStyleCnt="4"/>
      <dgm:spPr/>
    </dgm:pt>
    <dgm:pt modelId="{803AF27C-3C8E-4F55-B25C-F18866C1C8A1}" type="pres">
      <dgm:prSet presAssocID="{2F9E4AE4-4A86-4B54-8495-54C79ABAE2B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cument"/>
        </a:ext>
      </dgm:extLst>
    </dgm:pt>
    <dgm:pt modelId="{A6AC5B02-AB19-4296-9C63-9849B901BC25}" type="pres">
      <dgm:prSet presAssocID="{2F9E4AE4-4A86-4B54-8495-54C79ABAE2BE}" presName="spaceRect" presStyleCnt="0"/>
      <dgm:spPr/>
    </dgm:pt>
    <dgm:pt modelId="{4AEF4CAC-F3AB-4D3F-A15F-E65C18E1ACA0}" type="pres">
      <dgm:prSet presAssocID="{2F9E4AE4-4A86-4B54-8495-54C79ABAE2BE}" presName="textRect" presStyleLbl="revTx" presStyleIdx="1" presStyleCnt="4">
        <dgm:presLayoutVars>
          <dgm:chMax val="1"/>
          <dgm:chPref val="1"/>
        </dgm:presLayoutVars>
      </dgm:prSet>
      <dgm:spPr/>
    </dgm:pt>
    <dgm:pt modelId="{B891DC0A-9D67-44B3-A50F-63C03C90D630}" type="pres">
      <dgm:prSet presAssocID="{964888CA-02CC-42B5-9A52-2E86278EBC3A}" presName="sibTrans" presStyleLbl="sibTrans2D1" presStyleIdx="0" presStyleCnt="0"/>
      <dgm:spPr/>
    </dgm:pt>
    <dgm:pt modelId="{E5E7F09C-E13F-4F0D-8AD2-F143A4AD2274}" type="pres">
      <dgm:prSet presAssocID="{15AFB504-DB58-4356-AC9E-1023818E7E11}" presName="compNode" presStyleCnt="0"/>
      <dgm:spPr/>
    </dgm:pt>
    <dgm:pt modelId="{3DF786BC-DB17-4614-8803-66085148DF49}" type="pres">
      <dgm:prSet presAssocID="{15AFB504-DB58-4356-AC9E-1023818E7E11}" presName="iconBgRect" presStyleLbl="bgShp" presStyleIdx="2" presStyleCnt="4"/>
      <dgm:spPr/>
    </dgm:pt>
    <dgm:pt modelId="{16C37768-D1F9-4A2F-80D5-3F3D21562901}" type="pres">
      <dgm:prSet presAssocID="{15AFB504-DB58-4356-AC9E-1023818E7E11}"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ustomer review with solid fill"/>
        </a:ext>
      </dgm:extLst>
    </dgm:pt>
    <dgm:pt modelId="{2BD41835-C777-47FB-ADBC-F0955815734A}" type="pres">
      <dgm:prSet presAssocID="{15AFB504-DB58-4356-AC9E-1023818E7E11}" presName="spaceRect" presStyleCnt="0"/>
      <dgm:spPr/>
    </dgm:pt>
    <dgm:pt modelId="{87176E4A-0AE3-4E1A-A076-16B293F65645}" type="pres">
      <dgm:prSet presAssocID="{15AFB504-DB58-4356-AC9E-1023818E7E11}" presName="textRect" presStyleLbl="revTx" presStyleIdx="2" presStyleCnt="4">
        <dgm:presLayoutVars>
          <dgm:chMax val="1"/>
          <dgm:chPref val="1"/>
        </dgm:presLayoutVars>
      </dgm:prSet>
      <dgm:spPr/>
    </dgm:pt>
    <dgm:pt modelId="{8795025C-3FEF-43C0-BD20-BEFC806713C5}" type="pres">
      <dgm:prSet presAssocID="{1F957CEC-4349-480A-BB44-388E4964846C}" presName="sibTrans" presStyleLbl="sibTrans2D1" presStyleIdx="0" presStyleCnt="0"/>
      <dgm:spPr/>
    </dgm:pt>
    <dgm:pt modelId="{BE931164-AA05-47FC-A6A1-7081C37F11BE}" type="pres">
      <dgm:prSet presAssocID="{D53C8F65-345C-4059-B13C-2C230BAB66B7}" presName="compNode" presStyleCnt="0"/>
      <dgm:spPr/>
    </dgm:pt>
    <dgm:pt modelId="{C25E4626-E25C-4034-9ABB-20C95AD316AF}" type="pres">
      <dgm:prSet presAssocID="{D53C8F65-345C-4059-B13C-2C230BAB66B7}" presName="iconBgRect" presStyleLbl="bgShp" presStyleIdx="3" presStyleCnt="4"/>
      <dgm:spPr/>
    </dgm:pt>
    <dgm:pt modelId="{905BA76D-1405-4CEB-9C9A-9BF03DBABAF6}" type="pres">
      <dgm:prSet presAssocID="{D53C8F65-345C-4059-B13C-2C230BAB66B7}" presName="iconRect" presStyleLbl="node1" presStyleIdx="3" presStyleCnt="4"/>
      <dgm:spPr>
        <a:blipFill rotWithShape="1">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lapper board"/>
        </a:ext>
      </dgm:extLst>
    </dgm:pt>
    <dgm:pt modelId="{C4985E73-7F98-47CB-8119-C4E30ADCB71F}" type="pres">
      <dgm:prSet presAssocID="{D53C8F65-345C-4059-B13C-2C230BAB66B7}" presName="spaceRect" presStyleCnt="0"/>
      <dgm:spPr/>
    </dgm:pt>
    <dgm:pt modelId="{FD69A8A3-26E0-4CCF-82D6-BD9A63C4EAD4}" type="pres">
      <dgm:prSet presAssocID="{D53C8F65-345C-4059-B13C-2C230BAB66B7}" presName="textRect" presStyleLbl="revTx" presStyleIdx="3" presStyleCnt="4">
        <dgm:presLayoutVars>
          <dgm:chMax val="1"/>
          <dgm:chPref val="1"/>
        </dgm:presLayoutVars>
      </dgm:prSet>
      <dgm:spPr/>
    </dgm:pt>
  </dgm:ptLst>
  <dgm:cxnLst>
    <dgm:cxn modelId="{9B14DF23-499E-460C-8014-6411B52DF98D}" srcId="{00533D9A-F2F3-4F91-905A-DB0E208B6A92}" destId="{15AFB504-DB58-4356-AC9E-1023818E7E11}" srcOrd="2" destOrd="0" parTransId="{DF128456-B134-45E0-B58F-94D86A25EEBB}" sibTransId="{1F957CEC-4349-480A-BB44-388E4964846C}"/>
    <dgm:cxn modelId="{FE935F4E-6352-48CB-A9D9-FBD995797E05}" type="presOf" srcId="{2F9E4AE4-4A86-4B54-8495-54C79ABAE2BE}" destId="{4AEF4CAC-F3AB-4D3F-A15F-E65C18E1ACA0}" srcOrd="0" destOrd="0" presId="urn:microsoft.com/office/officeart/2018/2/layout/IconCircleList"/>
    <dgm:cxn modelId="{D06F7B52-D25B-43C5-92B1-8DEB235E09E8}" type="presOf" srcId="{15AFB504-DB58-4356-AC9E-1023818E7E11}" destId="{87176E4A-0AE3-4E1A-A076-16B293F65645}" srcOrd="0" destOrd="0" presId="urn:microsoft.com/office/officeart/2018/2/layout/IconCircleList"/>
    <dgm:cxn modelId="{E513D375-42EC-448A-A190-711177AB987F}" type="presOf" srcId="{1F957CEC-4349-480A-BB44-388E4964846C}" destId="{8795025C-3FEF-43C0-BD20-BEFC806713C5}" srcOrd="0" destOrd="0" presId="urn:microsoft.com/office/officeart/2018/2/layout/IconCircleList"/>
    <dgm:cxn modelId="{D65DB177-8DE5-4122-94A3-1BC855D40AA1}" srcId="{00533D9A-F2F3-4F91-905A-DB0E208B6A92}" destId="{D53C8F65-345C-4059-B13C-2C230BAB66B7}" srcOrd="3" destOrd="0" parTransId="{A58E3345-621B-4208-BFB6-E0405FDF0DD8}" sibTransId="{5BFCFA2F-DC29-4D6E-80E8-E728D43F9134}"/>
    <dgm:cxn modelId="{2886FB79-7A9C-4D2E-B554-C9F0BA68697C}" type="presOf" srcId="{964888CA-02CC-42B5-9A52-2E86278EBC3A}" destId="{B891DC0A-9D67-44B3-A50F-63C03C90D630}" srcOrd="0" destOrd="0" presId="urn:microsoft.com/office/officeart/2018/2/layout/IconCircleList"/>
    <dgm:cxn modelId="{32A6917D-542E-4FEE-A688-B717CA5D499B}" type="presOf" srcId="{00533D9A-F2F3-4F91-905A-DB0E208B6A92}" destId="{6B73E3F9-4222-492B-9C8E-D1C37464CCA4}" srcOrd="0" destOrd="0" presId="urn:microsoft.com/office/officeart/2018/2/layout/IconCircleList"/>
    <dgm:cxn modelId="{0D836E80-304E-41DC-83D5-C554A8A55FA4}" type="presOf" srcId="{D53C8F65-345C-4059-B13C-2C230BAB66B7}" destId="{FD69A8A3-26E0-4CCF-82D6-BD9A63C4EAD4}" srcOrd="0" destOrd="0" presId="urn:microsoft.com/office/officeart/2018/2/layout/IconCircleList"/>
    <dgm:cxn modelId="{7E78A098-DC1E-4648-8B7C-7EDAD5649D60}" srcId="{00533D9A-F2F3-4F91-905A-DB0E208B6A92}" destId="{9EE97446-14FD-4CEA-8994-131A11CECA3A}" srcOrd="0" destOrd="0" parTransId="{A9E1688A-EC74-42EE-A5ED-0BFB440A4359}" sibTransId="{A88819EB-9909-4F2E-9765-D9FB0727C988}"/>
    <dgm:cxn modelId="{43701EB2-FDF7-4BCC-83D6-45896B921204}" type="presOf" srcId="{9EE97446-14FD-4CEA-8994-131A11CECA3A}" destId="{462EADDA-AA15-4648-BBDA-FD29AFACDC4F}" srcOrd="0" destOrd="0" presId="urn:microsoft.com/office/officeart/2018/2/layout/IconCircleList"/>
    <dgm:cxn modelId="{36D8A3EF-BDFD-49C2-BEC8-4BBCC9D9562B}" srcId="{00533D9A-F2F3-4F91-905A-DB0E208B6A92}" destId="{2F9E4AE4-4A86-4B54-8495-54C79ABAE2BE}" srcOrd="1" destOrd="0" parTransId="{BD75D5D2-586D-4128-844B-605B2A97AB9C}" sibTransId="{964888CA-02CC-42B5-9A52-2E86278EBC3A}"/>
    <dgm:cxn modelId="{B5ED32F5-4079-4C87-BA44-1EDAAA37F3D5}" type="presOf" srcId="{A88819EB-9909-4F2E-9765-D9FB0727C988}" destId="{5EB29136-79EB-44D5-9D5E-04B1C5998215}" srcOrd="0" destOrd="0" presId="urn:microsoft.com/office/officeart/2018/2/layout/IconCircleList"/>
    <dgm:cxn modelId="{EC56171F-FFA3-4C34-91DB-F409381CECD4}" type="presParOf" srcId="{6B73E3F9-4222-492B-9C8E-D1C37464CCA4}" destId="{00500F63-EEDE-46FA-9C01-897F6F3CBC1B}" srcOrd="0" destOrd="0" presId="urn:microsoft.com/office/officeart/2018/2/layout/IconCircleList"/>
    <dgm:cxn modelId="{0E28E636-2D53-4AE4-ADA3-ECC6BA1A9692}" type="presParOf" srcId="{00500F63-EEDE-46FA-9C01-897F6F3CBC1B}" destId="{8F5ADDE3-2B0A-4735-BF6F-D24FD3AEAC3C}" srcOrd="0" destOrd="0" presId="urn:microsoft.com/office/officeart/2018/2/layout/IconCircleList"/>
    <dgm:cxn modelId="{B461B0F4-C7C1-475C-8248-791529A2E21B}" type="presParOf" srcId="{8F5ADDE3-2B0A-4735-BF6F-D24FD3AEAC3C}" destId="{C09E7D88-71E9-4929-A174-79BF89046196}" srcOrd="0" destOrd="0" presId="urn:microsoft.com/office/officeart/2018/2/layout/IconCircleList"/>
    <dgm:cxn modelId="{3033365E-89EF-43E9-9FA9-56C4320A960F}" type="presParOf" srcId="{8F5ADDE3-2B0A-4735-BF6F-D24FD3AEAC3C}" destId="{C4D72101-ADFF-4377-BA66-B05786F7649C}" srcOrd="1" destOrd="0" presId="urn:microsoft.com/office/officeart/2018/2/layout/IconCircleList"/>
    <dgm:cxn modelId="{CD490BA4-66F2-4A99-B31A-A00A79F584DF}" type="presParOf" srcId="{8F5ADDE3-2B0A-4735-BF6F-D24FD3AEAC3C}" destId="{E98BD911-6A56-4246-9F2B-7DD236C83A47}" srcOrd="2" destOrd="0" presId="urn:microsoft.com/office/officeart/2018/2/layout/IconCircleList"/>
    <dgm:cxn modelId="{DDAACE5B-59EC-46BE-860C-2611860C8A7C}" type="presParOf" srcId="{8F5ADDE3-2B0A-4735-BF6F-D24FD3AEAC3C}" destId="{462EADDA-AA15-4648-BBDA-FD29AFACDC4F}" srcOrd="3" destOrd="0" presId="urn:microsoft.com/office/officeart/2018/2/layout/IconCircleList"/>
    <dgm:cxn modelId="{FDBD1478-EF0F-4FF7-85E6-ADE187104ADB}" type="presParOf" srcId="{00500F63-EEDE-46FA-9C01-897F6F3CBC1B}" destId="{5EB29136-79EB-44D5-9D5E-04B1C5998215}" srcOrd="1" destOrd="0" presId="urn:microsoft.com/office/officeart/2018/2/layout/IconCircleList"/>
    <dgm:cxn modelId="{ED3A622E-C15D-4EC8-9AC9-31E846EFBA7E}" type="presParOf" srcId="{00500F63-EEDE-46FA-9C01-897F6F3CBC1B}" destId="{B4F14A3B-EF5D-4C6B-A433-7110AC1DC37F}" srcOrd="2" destOrd="0" presId="urn:microsoft.com/office/officeart/2018/2/layout/IconCircleList"/>
    <dgm:cxn modelId="{14BC4EB2-6134-45CD-A8C0-336B52A16210}" type="presParOf" srcId="{B4F14A3B-EF5D-4C6B-A433-7110AC1DC37F}" destId="{5A4EF668-94DC-4807-83B0-12315443C89D}" srcOrd="0" destOrd="0" presId="urn:microsoft.com/office/officeart/2018/2/layout/IconCircleList"/>
    <dgm:cxn modelId="{8CFCB3F1-6229-4ADE-A77B-E456620D936A}" type="presParOf" srcId="{B4F14A3B-EF5D-4C6B-A433-7110AC1DC37F}" destId="{803AF27C-3C8E-4F55-B25C-F18866C1C8A1}" srcOrd="1" destOrd="0" presId="urn:microsoft.com/office/officeart/2018/2/layout/IconCircleList"/>
    <dgm:cxn modelId="{1ABF39CD-F98D-465D-A3E0-09920C666737}" type="presParOf" srcId="{B4F14A3B-EF5D-4C6B-A433-7110AC1DC37F}" destId="{A6AC5B02-AB19-4296-9C63-9849B901BC25}" srcOrd="2" destOrd="0" presId="urn:microsoft.com/office/officeart/2018/2/layout/IconCircleList"/>
    <dgm:cxn modelId="{0F6EBA8F-35C4-4154-9131-7A2D2C864762}" type="presParOf" srcId="{B4F14A3B-EF5D-4C6B-A433-7110AC1DC37F}" destId="{4AEF4CAC-F3AB-4D3F-A15F-E65C18E1ACA0}" srcOrd="3" destOrd="0" presId="urn:microsoft.com/office/officeart/2018/2/layout/IconCircleList"/>
    <dgm:cxn modelId="{CBD70B5E-9D05-4993-9534-9DFBFB4F6119}" type="presParOf" srcId="{00500F63-EEDE-46FA-9C01-897F6F3CBC1B}" destId="{B891DC0A-9D67-44B3-A50F-63C03C90D630}" srcOrd="3" destOrd="0" presId="urn:microsoft.com/office/officeart/2018/2/layout/IconCircleList"/>
    <dgm:cxn modelId="{A5F5DD61-905A-4155-B6A1-6F7C96F51FD6}" type="presParOf" srcId="{00500F63-EEDE-46FA-9C01-897F6F3CBC1B}" destId="{E5E7F09C-E13F-4F0D-8AD2-F143A4AD2274}" srcOrd="4" destOrd="0" presId="urn:microsoft.com/office/officeart/2018/2/layout/IconCircleList"/>
    <dgm:cxn modelId="{663C2A03-D2EC-443D-9B7B-22D4D2EF8DA2}" type="presParOf" srcId="{E5E7F09C-E13F-4F0D-8AD2-F143A4AD2274}" destId="{3DF786BC-DB17-4614-8803-66085148DF49}" srcOrd="0" destOrd="0" presId="urn:microsoft.com/office/officeart/2018/2/layout/IconCircleList"/>
    <dgm:cxn modelId="{5B8B6DDF-AA3D-49DE-AC2B-5C17FD2F4A4E}" type="presParOf" srcId="{E5E7F09C-E13F-4F0D-8AD2-F143A4AD2274}" destId="{16C37768-D1F9-4A2F-80D5-3F3D21562901}" srcOrd="1" destOrd="0" presId="urn:microsoft.com/office/officeart/2018/2/layout/IconCircleList"/>
    <dgm:cxn modelId="{1D64D3BD-1D54-4CAF-82E8-F09B71A8001C}" type="presParOf" srcId="{E5E7F09C-E13F-4F0D-8AD2-F143A4AD2274}" destId="{2BD41835-C777-47FB-ADBC-F0955815734A}" srcOrd="2" destOrd="0" presId="urn:microsoft.com/office/officeart/2018/2/layout/IconCircleList"/>
    <dgm:cxn modelId="{9CCFE55C-9BD3-4875-A6E1-F653AEDBAAB8}" type="presParOf" srcId="{E5E7F09C-E13F-4F0D-8AD2-F143A4AD2274}" destId="{87176E4A-0AE3-4E1A-A076-16B293F65645}" srcOrd="3" destOrd="0" presId="urn:microsoft.com/office/officeart/2018/2/layout/IconCircleList"/>
    <dgm:cxn modelId="{33B22F66-FB74-430C-81BB-81E776072780}" type="presParOf" srcId="{00500F63-EEDE-46FA-9C01-897F6F3CBC1B}" destId="{8795025C-3FEF-43C0-BD20-BEFC806713C5}" srcOrd="5" destOrd="0" presId="urn:microsoft.com/office/officeart/2018/2/layout/IconCircleList"/>
    <dgm:cxn modelId="{4E24DA9F-5894-49DB-B88C-52AEAF22408D}" type="presParOf" srcId="{00500F63-EEDE-46FA-9C01-897F6F3CBC1B}" destId="{BE931164-AA05-47FC-A6A1-7081C37F11BE}" srcOrd="6" destOrd="0" presId="urn:microsoft.com/office/officeart/2018/2/layout/IconCircleList"/>
    <dgm:cxn modelId="{835FC558-A7A7-4AB3-9AA3-5B859FE14CB2}" type="presParOf" srcId="{BE931164-AA05-47FC-A6A1-7081C37F11BE}" destId="{C25E4626-E25C-4034-9ABB-20C95AD316AF}" srcOrd="0" destOrd="0" presId="urn:microsoft.com/office/officeart/2018/2/layout/IconCircleList"/>
    <dgm:cxn modelId="{C84EFB54-53E7-46DD-89DC-F37D098F3C3D}" type="presParOf" srcId="{BE931164-AA05-47FC-A6A1-7081C37F11BE}" destId="{905BA76D-1405-4CEB-9C9A-9BF03DBABAF6}" srcOrd="1" destOrd="0" presId="urn:microsoft.com/office/officeart/2018/2/layout/IconCircleList"/>
    <dgm:cxn modelId="{BEDC7127-1745-467A-A163-EE73D454E3BA}" type="presParOf" srcId="{BE931164-AA05-47FC-A6A1-7081C37F11BE}" destId="{C4985E73-7F98-47CB-8119-C4E30ADCB71F}" srcOrd="2" destOrd="0" presId="urn:microsoft.com/office/officeart/2018/2/layout/IconCircleList"/>
    <dgm:cxn modelId="{7CB2E3DA-64B7-4BFC-A08A-0377840E8475}" type="presParOf" srcId="{BE931164-AA05-47FC-A6A1-7081C37F11BE}" destId="{FD69A8A3-26E0-4CCF-82D6-BD9A63C4EAD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9E7D88-71E9-4929-A174-79BF89046196}">
      <dsp:nvSpPr>
        <dsp:cNvPr id="0" name=""/>
        <dsp:cNvSpPr/>
      </dsp:nvSpPr>
      <dsp:spPr>
        <a:xfrm>
          <a:off x="138007" y="542482"/>
          <a:ext cx="910787" cy="9107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D72101-ADFF-4377-BA66-B05786F7649C}">
      <dsp:nvSpPr>
        <dsp:cNvPr id="0" name=""/>
        <dsp:cNvSpPr/>
      </dsp:nvSpPr>
      <dsp:spPr>
        <a:xfrm>
          <a:off x="329272" y="733748"/>
          <a:ext cx="528256" cy="5282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2EADDA-AA15-4648-BBDA-FD29AFACDC4F}">
      <dsp:nvSpPr>
        <dsp:cNvPr id="0" name=""/>
        <dsp:cNvSpPr/>
      </dsp:nvSpPr>
      <dsp:spPr>
        <a:xfrm>
          <a:off x="1243963" y="542482"/>
          <a:ext cx="2146855" cy="9107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b="1" i="0" kern="1200" dirty="0"/>
            <a:t>Initiation:</a:t>
          </a:r>
          <a:r>
            <a:rPr lang="en-US" sz="1300" b="0" i="0" kern="1200" dirty="0"/>
            <a:t> College President requests CHRO to form a PRIT (1VPAA/Dean, 2 Appointive Faculty).</a:t>
          </a:r>
          <a:endParaRPr lang="en-US" sz="1300" kern="1200" dirty="0"/>
        </a:p>
      </dsp:txBody>
      <dsp:txXfrm>
        <a:off x="1243963" y="542482"/>
        <a:ext cx="2146855" cy="910787"/>
      </dsp:txXfrm>
    </dsp:sp>
    <dsp:sp modelId="{5A4EF668-94DC-4807-83B0-12315443C89D}">
      <dsp:nvSpPr>
        <dsp:cNvPr id="0" name=""/>
        <dsp:cNvSpPr/>
      </dsp:nvSpPr>
      <dsp:spPr>
        <a:xfrm>
          <a:off x="3764892" y="542482"/>
          <a:ext cx="910787" cy="9107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3AF27C-3C8E-4F55-B25C-F18866C1C8A1}">
      <dsp:nvSpPr>
        <dsp:cNvPr id="0" name=""/>
        <dsp:cNvSpPr/>
      </dsp:nvSpPr>
      <dsp:spPr>
        <a:xfrm>
          <a:off x="3956157" y="733748"/>
          <a:ext cx="528256" cy="5282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EF4CAC-F3AB-4D3F-A15F-E65C18E1ACA0}">
      <dsp:nvSpPr>
        <dsp:cNvPr id="0" name=""/>
        <dsp:cNvSpPr/>
      </dsp:nvSpPr>
      <dsp:spPr>
        <a:xfrm>
          <a:off x="4870848" y="542482"/>
          <a:ext cx="2146855" cy="9107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b="1" i="0" kern="1200" dirty="0"/>
            <a:t>Scope:</a:t>
          </a:r>
          <a:r>
            <a:rPr lang="en-US" sz="1300" b="0" i="0" kern="1200" dirty="0"/>
            <a:t> President meets with PRIT and defines the nature and scope of the investigation in writing.</a:t>
          </a:r>
          <a:endParaRPr lang="en-US" sz="1300" kern="1200" dirty="0"/>
        </a:p>
      </dsp:txBody>
      <dsp:txXfrm>
        <a:off x="4870848" y="542482"/>
        <a:ext cx="2146855" cy="910787"/>
      </dsp:txXfrm>
    </dsp:sp>
    <dsp:sp modelId="{3DF786BC-DB17-4614-8803-66085148DF49}">
      <dsp:nvSpPr>
        <dsp:cNvPr id="0" name=""/>
        <dsp:cNvSpPr/>
      </dsp:nvSpPr>
      <dsp:spPr>
        <a:xfrm>
          <a:off x="138007" y="2048585"/>
          <a:ext cx="910787" cy="9107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C37768-D1F9-4A2F-80D5-3F3D21562901}">
      <dsp:nvSpPr>
        <dsp:cNvPr id="0" name=""/>
        <dsp:cNvSpPr/>
      </dsp:nvSpPr>
      <dsp:spPr>
        <a:xfrm>
          <a:off x="329272" y="2239851"/>
          <a:ext cx="528256" cy="528256"/>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176E4A-0AE3-4E1A-A076-16B293F65645}">
      <dsp:nvSpPr>
        <dsp:cNvPr id="0" name=""/>
        <dsp:cNvSpPr/>
      </dsp:nvSpPr>
      <dsp:spPr>
        <a:xfrm>
          <a:off x="1243963" y="2048585"/>
          <a:ext cx="2146855" cy="9107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b="1" i="0" kern="1200" dirty="0"/>
            <a:t>Investigation:</a:t>
          </a:r>
          <a:r>
            <a:rPr lang="en-US" sz="1300" b="0" i="0" kern="1200" dirty="0"/>
            <a:t> PRIT conducts the investigation and submits a report within 40 accountability days.</a:t>
          </a:r>
          <a:endParaRPr lang="en-US" sz="1300" kern="1200" dirty="0"/>
        </a:p>
      </dsp:txBody>
      <dsp:txXfrm>
        <a:off x="1243963" y="2048585"/>
        <a:ext cx="2146855" cy="910787"/>
      </dsp:txXfrm>
    </dsp:sp>
    <dsp:sp modelId="{C25E4626-E25C-4034-9ABB-20C95AD316AF}">
      <dsp:nvSpPr>
        <dsp:cNvPr id="0" name=""/>
        <dsp:cNvSpPr/>
      </dsp:nvSpPr>
      <dsp:spPr>
        <a:xfrm>
          <a:off x="3764892" y="2048585"/>
          <a:ext cx="910787" cy="9107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5BA76D-1405-4CEB-9C9A-9BF03DBABAF6}">
      <dsp:nvSpPr>
        <dsp:cNvPr id="0" name=""/>
        <dsp:cNvSpPr/>
      </dsp:nvSpPr>
      <dsp:spPr>
        <a:xfrm>
          <a:off x="3956157" y="2239851"/>
          <a:ext cx="528256" cy="528256"/>
        </a:xfrm>
        <a:prstGeom prst="rect">
          <a:avLst/>
        </a:prstGeom>
        <a:blipFill rotWithShape="1">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69A8A3-26E0-4CCF-82D6-BD9A63C4EAD4}">
      <dsp:nvSpPr>
        <dsp:cNvPr id="0" name=""/>
        <dsp:cNvSpPr/>
      </dsp:nvSpPr>
      <dsp:spPr>
        <a:xfrm>
          <a:off x="4870848" y="2048585"/>
          <a:ext cx="2146855" cy="9107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b="1" i="0" kern="1200" dirty="0"/>
            <a:t>Action:</a:t>
          </a:r>
          <a:r>
            <a:rPr lang="en-US" sz="1300" b="0" i="0" kern="1200" dirty="0"/>
            <a:t> President receives the report (as does the respondent) and has 15 days to initiate action.</a:t>
          </a:r>
          <a:endParaRPr lang="en-US" sz="1300" kern="1200" dirty="0"/>
        </a:p>
      </dsp:txBody>
      <dsp:txXfrm>
        <a:off x="4870848" y="2048585"/>
        <a:ext cx="2146855" cy="910787"/>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9892f7e85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61" name="Google Shape;61;g39892f7e85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a13276f81a_1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68" name="Google Shape;68;g3a13276f81a_1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989490574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75" name="Google Shape;75;g3989490574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9894905740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82" name="Google Shape;82;g3989490574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9894905740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89" name="Google Shape;89;g39894905740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6ff9af17a9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250" name="Google Shape;250;g36ff9af17a9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03070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14" name="Google Shape;21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1430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lang="en-US" dirty="0">
                <a:solidFill>
                  <a:srgbClr val="404040"/>
                </a:solidFill>
                <a:highlight>
                  <a:srgbClr val="FFFFFF"/>
                </a:highlight>
              </a:rPr>
              <a:t>EEO Office will communicate with the potential Complainant and if necessary any other appropriate individuals to determine whether the EEO Office has jurisdiction over the complaint. If there is jurisdiction, the EEO Office will begin the investigation. </a:t>
            </a:r>
            <a:r>
              <a:rPr lang="en-US" sz="1100" dirty="0">
                <a:highlight>
                  <a:srgbClr val="FFFFFF"/>
                </a:highlight>
              </a:rPr>
              <a:t>Report issued within 90 days of establishing jurisd.</a:t>
            </a:r>
          </a:p>
          <a:p>
            <a:pPr marL="114300" lvl="0" indent="0" algn="l" rtl="0">
              <a:spcBef>
                <a:spcPts val="0"/>
              </a:spcBef>
              <a:spcAft>
                <a:spcPts val="0"/>
              </a:spcAft>
              <a:buSzPts val="1800"/>
              <a:buNone/>
            </a:pPr>
            <a:endParaRPr lang="en-US" dirty="0">
              <a:solidFill>
                <a:srgbClr val="404040"/>
              </a:solidFill>
              <a:highlight>
                <a:srgbClr val="FFFFFF"/>
              </a:highlight>
            </a:endParaRPr>
          </a:p>
          <a:p>
            <a:endParaRPr lang="en-US" dirty="0"/>
          </a:p>
        </p:txBody>
      </p:sp>
    </p:spTree>
    <p:extLst>
      <p:ext uri="{BB962C8B-B14F-4D97-AF65-F5344CB8AC3E}">
        <p14:creationId xmlns:p14="http://schemas.microsoft.com/office/powerpoint/2010/main" val="20629001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457200" lvl="0" indent="-342900" algn="l" rtl="0">
              <a:spcBef>
                <a:spcPts val="0"/>
              </a:spcBef>
              <a:spcAft>
                <a:spcPts val="0"/>
              </a:spcAft>
              <a:buClr>
                <a:srgbClr val="404040"/>
              </a:buClr>
              <a:buSzPts val="1800"/>
              <a:buChar char="●"/>
            </a:pPr>
            <a:r>
              <a:rPr lang="en-US" dirty="0">
                <a:solidFill>
                  <a:srgbClr val="404040"/>
                </a:solidFill>
                <a:highlight>
                  <a:srgbClr val="FFFFFF"/>
                </a:highlight>
              </a:rPr>
              <a:t>Investigations involve: </a:t>
            </a:r>
          </a:p>
          <a:p>
            <a:pPr marL="914400" lvl="1" indent="-342900" algn="l" rtl="0">
              <a:spcBef>
                <a:spcPts val="0"/>
              </a:spcBef>
              <a:spcAft>
                <a:spcPts val="0"/>
              </a:spcAft>
              <a:buClr>
                <a:srgbClr val="404040"/>
              </a:buClr>
              <a:buSzPts val="1800"/>
              <a:buChar char="○"/>
            </a:pPr>
            <a:r>
              <a:rPr lang="en-US" sz="1800" dirty="0">
                <a:solidFill>
                  <a:srgbClr val="404040"/>
                </a:solidFill>
                <a:highlight>
                  <a:srgbClr val="FFFFFF"/>
                </a:highlight>
              </a:rPr>
              <a:t>interviews with all relevant parties and witnesses;</a:t>
            </a:r>
          </a:p>
          <a:p>
            <a:pPr marL="914400" lvl="1" indent="-342900" algn="l" rtl="0">
              <a:spcBef>
                <a:spcPts val="0"/>
              </a:spcBef>
              <a:spcAft>
                <a:spcPts val="0"/>
              </a:spcAft>
              <a:buClr>
                <a:srgbClr val="404040"/>
              </a:buClr>
              <a:buSzPts val="1800"/>
              <a:buChar char="○"/>
            </a:pPr>
            <a:r>
              <a:rPr lang="en-US" sz="1800" dirty="0">
                <a:solidFill>
                  <a:srgbClr val="404040"/>
                </a:solidFill>
                <a:highlight>
                  <a:srgbClr val="FFFFFF"/>
                </a:highlight>
              </a:rPr>
              <a:t>obtaining available, relevant evidence; and</a:t>
            </a:r>
          </a:p>
          <a:p>
            <a:pPr marL="914400" lvl="1" indent="-342900" algn="l" rtl="0">
              <a:spcBef>
                <a:spcPts val="0"/>
              </a:spcBef>
              <a:spcAft>
                <a:spcPts val="0"/>
              </a:spcAft>
              <a:buClr>
                <a:srgbClr val="404040"/>
              </a:buClr>
              <a:buSzPts val="1800"/>
              <a:buChar char="○"/>
            </a:pPr>
            <a:r>
              <a:rPr lang="en-US" sz="1800" dirty="0">
                <a:solidFill>
                  <a:srgbClr val="404040"/>
                </a:solidFill>
                <a:highlight>
                  <a:srgbClr val="FFFFFF"/>
                </a:highlight>
              </a:rPr>
              <a:t>identifying sources of expert information, as necessary</a:t>
            </a:r>
          </a:p>
          <a:p>
            <a:pPr marL="457200" lvl="0" indent="-342900" algn="l" rtl="0">
              <a:spcBef>
                <a:spcPts val="0"/>
              </a:spcBef>
              <a:spcAft>
                <a:spcPts val="0"/>
              </a:spcAft>
              <a:buClr>
                <a:srgbClr val="404040"/>
              </a:buClr>
              <a:buSzPts val="1800"/>
              <a:buChar char="●"/>
            </a:pPr>
            <a:r>
              <a:rPr lang="en-US" dirty="0">
                <a:solidFill>
                  <a:srgbClr val="404040"/>
                </a:solidFill>
                <a:highlight>
                  <a:srgbClr val="FFFFFF"/>
                </a:highlight>
              </a:rPr>
              <a:t>If an allegation meets Title IX Jurisdiction requirements, the Coordinator prepares the initial Notice of Allegation</a:t>
            </a:r>
          </a:p>
          <a:p>
            <a:pPr marL="457200" lvl="0" indent="-342900" algn="l" rtl="0">
              <a:spcBef>
                <a:spcPts val="0"/>
              </a:spcBef>
              <a:spcAft>
                <a:spcPts val="0"/>
              </a:spcAft>
              <a:buClr>
                <a:srgbClr val="404040"/>
              </a:buClr>
              <a:buSzPts val="1800"/>
              <a:buChar char="●"/>
            </a:pPr>
            <a:r>
              <a:rPr lang="en-US" dirty="0">
                <a:solidFill>
                  <a:srgbClr val="404040"/>
                </a:solidFill>
                <a:highlight>
                  <a:srgbClr val="FFFFFF"/>
                </a:highlight>
              </a:rPr>
              <a:t>All parties have a right to a Title IX advisor</a:t>
            </a:r>
          </a:p>
          <a:p>
            <a:pPr marL="457200" lvl="0" indent="-342900" algn="l" rtl="0">
              <a:spcBef>
                <a:spcPts val="0"/>
              </a:spcBef>
              <a:spcAft>
                <a:spcPts val="0"/>
              </a:spcAft>
              <a:buClr>
                <a:srgbClr val="404040"/>
              </a:buClr>
              <a:buSzPts val="1800"/>
              <a:buChar char="●"/>
            </a:pPr>
            <a:r>
              <a:rPr lang="en-US" dirty="0">
                <a:solidFill>
                  <a:srgbClr val="404040"/>
                </a:solidFill>
                <a:highlight>
                  <a:srgbClr val="FFFFFF"/>
                </a:highlight>
              </a:rPr>
              <a:t>Investigators will review relevant documents, interview witnesses, complete the investigation promptly, and write a report</a:t>
            </a:r>
          </a:p>
          <a:p>
            <a:pPr marL="457200" lvl="0" indent="-342900" algn="l" rtl="0">
              <a:spcBef>
                <a:spcPts val="0"/>
              </a:spcBef>
              <a:spcAft>
                <a:spcPts val="0"/>
              </a:spcAft>
              <a:buClr>
                <a:srgbClr val="404040"/>
              </a:buClr>
              <a:buSzPts val="1800"/>
              <a:buChar char="●"/>
            </a:pPr>
            <a:r>
              <a:rPr lang="en-US" dirty="0">
                <a:solidFill>
                  <a:srgbClr val="404040"/>
                </a:solidFill>
                <a:highlight>
                  <a:srgbClr val="FFFFFF"/>
                </a:highlight>
              </a:rPr>
              <a:t>The investigators then share the final report with the Title IX Coordinator</a:t>
            </a:r>
          </a:p>
          <a:p>
            <a:endParaRPr lang="en-US" dirty="0"/>
          </a:p>
        </p:txBody>
      </p:sp>
    </p:spTree>
    <p:extLst>
      <p:ext uri="{BB962C8B-B14F-4D97-AF65-F5344CB8AC3E}">
        <p14:creationId xmlns:p14="http://schemas.microsoft.com/office/powerpoint/2010/main" val="2909554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a13276f81a_1_2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124" name="Google Shape;124;g3a13276f81a_1_2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49020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rtl="0" fontAlgn="base"/>
            <a:r>
              <a:rPr lang="en-US" sz="1100" b="0" i="0" u="none" strike="noStrike" cap="none" dirty="0">
                <a:solidFill>
                  <a:srgbClr val="000000"/>
                </a:solidFill>
                <a:effectLst/>
                <a:latin typeface="Arial"/>
                <a:ea typeface="Arial"/>
                <a:cs typeface="Arial"/>
                <a:sym typeface="Arial"/>
              </a:rPr>
              <a:t>Article 21 of the RFA addresses the mechanisms and steps to address complaints of conduct or performance made against Full-Time Faculty members </a:t>
            </a:r>
          </a:p>
          <a:p>
            <a:pPr rtl="0" fontAlgn="base"/>
            <a:r>
              <a:rPr lang="en-US" sz="1100" b="0" i="0" u="none" strike="noStrike" cap="none" dirty="0">
                <a:solidFill>
                  <a:srgbClr val="000000"/>
                </a:solidFill>
                <a:effectLst/>
                <a:latin typeface="Arial"/>
                <a:ea typeface="Arial"/>
                <a:cs typeface="Arial"/>
                <a:sym typeface="Arial"/>
              </a:rPr>
              <a:t>While most correcting conduct or performance concerns proceed through the steps outlined later, the severity of the conduct can necessitate that advanced steps be taken immediately</a:t>
            </a:r>
          </a:p>
          <a:p>
            <a:pPr rtl="0" fontAlgn="base"/>
            <a:r>
              <a:rPr lang="en-US" sz="1100" b="0" i="0" u="none" strike="noStrike" cap="none" dirty="0">
                <a:solidFill>
                  <a:srgbClr val="000000"/>
                </a:solidFill>
                <a:effectLst/>
                <a:latin typeface="Arial"/>
                <a:ea typeface="Arial"/>
                <a:cs typeface="Arial"/>
                <a:sym typeface="Arial"/>
              </a:rPr>
              <a:t>The recurrence of previously resolved issues (within past three years) may also be escalated to advanced steps</a:t>
            </a:r>
          </a:p>
          <a:p>
            <a:pPr rtl="0" fontAlgn="base"/>
            <a:r>
              <a:rPr lang="en-US" sz="1100" b="0" i="0" u="none" strike="noStrike" cap="none" dirty="0">
                <a:solidFill>
                  <a:srgbClr val="000000"/>
                </a:solidFill>
                <a:effectLst/>
                <a:latin typeface="Arial"/>
                <a:ea typeface="Arial"/>
                <a:cs typeface="Arial"/>
                <a:sym typeface="Arial"/>
              </a:rPr>
              <a:t>A Full-Time Faculty member who is required to appear or respond to a matter under Article 21 has a right to representation</a:t>
            </a:r>
          </a:p>
          <a:p>
            <a:pPr rtl="0" fontAlgn="base"/>
            <a:r>
              <a:rPr lang="en-US" sz="1100" b="0" i="0" u="none" strike="noStrike" cap="none" dirty="0">
                <a:solidFill>
                  <a:srgbClr val="000000"/>
                </a:solidFill>
                <a:effectLst/>
                <a:latin typeface="Arial"/>
                <a:ea typeface="Arial"/>
                <a:cs typeface="Arial"/>
                <a:sym typeface="Arial"/>
              </a:rPr>
              <a:t>Severe misconduct can be addressed by suspension or termination, if warranted by the results of an investigation</a:t>
            </a:r>
          </a:p>
          <a:p>
            <a:pPr marL="0" lvl="0" indent="0" algn="l" rtl="0">
              <a:spcBef>
                <a:spcPts val="0"/>
              </a:spcBef>
              <a:spcAft>
                <a:spcPts val="0"/>
              </a:spcAft>
              <a:buNone/>
            </a:pPr>
            <a:endParaRPr dirty="0"/>
          </a:p>
        </p:txBody>
      </p:sp>
      <p:sp>
        <p:nvSpPr>
          <p:cNvPr id="97" name="Google Shape;9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rtl="0" fontAlgn="base"/>
            <a:r>
              <a:rPr lang="en-US" sz="1100" b="0" i="0" u="none" strike="noStrike" cap="none" dirty="0">
                <a:solidFill>
                  <a:srgbClr val="000000"/>
                </a:solidFill>
                <a:effectLst/>
                <a:latin typeface="Arial"/>
                <a:ea typeface="Arial"/>
                <a:cs typeface="Arial"/>
                <a:sym typeface="Arial"/>
              </a:rPr>
              <a:t>Many concerns can be efficiently resolved informally through direct communication or negotiation with colleagues, Supervisors or appropriate administrators, potentially with the help of a neutral Facilitator or Mediator. </a:t>
            </a:r>
          </a:p>
          <a:p>
            <a:pPr rtl="0" fontAlgn="base"/>
            <a:r>
              <a:rPr lang="en-US" sz="1100" b="0" i="0" u="none" strike="noStrike" cap="none" dirty="0">
                <a:solidFill>
                  <a:srgbClr val="000000"/>
                </a:solidFill>
                <a:effectLst/>
                <a:latin typeface="Arial"/>
                <a:ea typeface="Arial"/>
                <a:cs typeface="Arial"/>
                <a:sym typeface="Arial"/>
              </a:rPr>
              <a:t>Communications and negotiations that occur as part of the informal resolution be followed up in writing</a:t>
            </a:r>
          </a:p>
          <a:p>
            <a:pPr rtl="0" fontAlgn="base"/>
            <a:r>
              <a:rPr lang="en-US" sz="1100" b="0" i="0" u="none" strike="noStrike" cap="none" dirty="0">
                <a:solidFill>
                  <a:srgbClr val="000000"/>
                </a:solidFill>
                <a:effectLst/>
                <a:latin typeface="Arial"/>
                <a:ea typeface="Arial"/>
                <a:cs typeface="Arial"/>
                <a:sym typeface="Arial"/>
              </a:rPr>
              <a:t>If the issue is not resolved informally, successive interventions including corrective actions or disciplinary sanctions may be utilized</a:t>
            </a:r>
          </a:p>
          <a:p>
            <a:pPr marL="457200" marR="0" lvl="0" indent="-298450" algn="l" defTabSz="914400" rtl="0" eaLnBrk="1" fontAlgn="base" latinLnBrk="0" hangingPunct="1">
              <a:lnSpc>
                <a:spcPct val="100000"/>
              </a:lnSpc>
              <a:spcBef>
                <a:spcPts val="0"/>
              </a:spcBef>
              <a:spcAft>
                <a:spcPts val="0"/>
              </a:spcAft>
              <a:buClr>
                <a:srgbClr val="000000"/>
              </a:buClr>
              <a:buSzPts val="1100"/>
              <a:buFont typeface="Arial"/>
              <a:buChar char="●"/>
              <a:tabLst/>
              <a:defRPr/>
            </a:pPr>
            <a:r>
              <a:rPr lang="en-US" dirty="0"/>
              <a:t>If an intervention needs to be initiated due to conduct of a Faculty Chair, it will be initiated at the Second Written Warning Step</a:t>
            </a:r>
          </a:p>
          <a:p>
            <a:pPr rtl="0" fontAlgn="base"/>
            <a:endParaRPr lang="en-US" sz="1100" b="0" i="0" u="none" strike="noStrike" cap="none" dirty="0">
              <a:solidFill>
                <a:srgbClr val="000000"/>
              </a:solidFill>
              <a:effectLst/>
              <a:latin typeface="Arial"/>
              <a:ea typeface="Arial"/>
              <a:cs typeface="Arial"/>
              <a:sym typeface="Arial"/>
            </a:endParaRPr>
          </a:p>
          <a:p>
            <a:pPr marL="0" lvl="0" indent="0" algn="l" rtl="0">
              <a:spcBef>
                <a:spcPts val="0"/>
              </a:spcBef>
              <a:spcAft>
                <a:spcPts val="0"/>
              </a:spcAft>
              <a:buNone/>
            </a:pPr>
            <a:endParaRPr dirty="0"/>
          </a:p>
        </p:txBody>
      </p:sp>
      <p:sp>
        <p:nvSpPr>
          <p:cNvPr id="115" name="Google Shape;11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US" dirty="0"/>
              <a:t>If it is determined that the conduct or performance cannot be addressed informally, a First Written Warning may be issued. </a:t>
            </a:r>
          </a:p>
          <a:p>
            <a:pPr marL="457200" lvl="0" indent="-342900" algn="l" rtl="0">
              <a:spcBef>
                <a:spcPts val="0"/>
              </a:spcBef>
              <a:spcAft>
                <a:spcPts val="0"/>
              </a:spcAft>
              <a:buSzPts val="1800"/>
              <a:buChar char="●"/>
            </a:pPr>
            <a:r>
              <a:rPr lang="en-US" dirty="0"/>
              <a:t>The Faculty Chair, VPAA, or designee will schedule a meeting and inform the employee that the meeting is for a First Written Warning </a:t>
            </a:r>
          </a:p>
          <a:p>
            <a:pPr marL="457200" lvl="0" indent="-342900" algn="l" rtl="0">
              <a:spcBef>
                <a:spcPts val="0"/>
              </a:spcBef>
              <a:spcAft>
                <a:spcPts val="0"/>
              </a:spcAft>
              <a:buSzPts val="1800"/>
              <a:buChar char="●"/>
            </a:pPr>
            <a:r>
              <a:rPr lang="en-US" dirty="0"/>
              <a:t>In the meeting the Faculty Member will be informed of what the needed remedy is and that if the conduct continues further corrective actions may be necessary</a:t>
            </a:r>
          </a:p>
          <a:p>
            <a:pPr marL="457200" lvl="0" indent="-342900" algn="l" rtl="0">
              <a:spcBef>
                <a:spcPts val="0"/>
              </a:spcBef>
              <a:spcAft>
                <a:spcPts val="0"/>
              </a:spcAft>
              <a:buSzPts val="1800"/>
              <a:buChar char="●"/>
            </a:pPr>
            <a:r>
              <a:rPr lang="en-US" dirty="0"/>
              <a:t>The Faculty Member will receive an email documenting the meeting within 10 accountability days</a:t>
            </a:r>
          </a:p>
          <a:p>
            <a:pPr marL="457200" lvl="0" indent="-342900" algn="l" rtl="0">
              <a:spcBef>
                <a:spcPts val="0"/>
              </a:spcBef>
              <a:spcAft>
                <a:spcPts val="0"/>
              </a:spcAft>
              <a:buSzPts val="1800"/>
              <a:buChar char="●"/>
            </a:pPr>
            <a:r>
              <a:rPr lang="en-US" dirty="0"/>
              <a:t>The Faculty Member can respond to the Written Warning by email within 10 business days of receipt of the email documenting the warning </a:t>
            </a:r>
          </a:p>
          <a:p>
            <a:pPr marL="457200" lvl="0" indent="-342900" algn="l" rtl="0">
              <a:spcBef>
                <a:spcPts val="0"/>
              </a:spcBef>
              <a:spcAft>
                <a:spcPts val="0"/>
              </a:spcAft>
              <a:buSzPts val="1800"/>
              <a:buChar char="●"/>
            </a:pPr>
            <a:r>
              <a:rPr lang="en-US" dirty="0"/>
              <a:t>At the end of an agreed upon timeline, the faculty member will receive an email documenting the extent which the required changes have been successfully implemented or if further intervention is required. </a:t>
            </a:r>
          </a:p>
          <a:p>
            <a:pPr marL="457200" lvl="0" indent="-342900" algn="l" rtl="0">
              <a:spcBef>
                <a:spcPts val="0"/>
              </a:spcBef>
              <a:spcAft>
                <a:spcPts val="0"/>
              </a:spcAft>
              <a:buSzPts val="1800"/>
              <a:buChar char="●"/>
            </a:pPr>
            <a:endParaRPr lang="en-US" dirty="0"/>
          </a:p>
          <a:p>
            <a:pPr marL="0" lvl="0" indent="0" algn="l" rtl="0">
              <a:spcBef>
                <a:spcPts val="0"/>
              </a:spcBef>
              <a:spcAft>
                <a:spcPts val="0"/>
              </a:spcAft>
              <a:buNone/>
            </a:pPr>
            <a:endParaRPr dirty="0"/>
          </a:p>
        </p:txBody>
      </p:sp>
      <p:sp>
        <p:nvSpPr>
          <p:cNvPr id="129" name="Google Shape;12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98b096b371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173" name="Google Shape;173;g398b096b371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87694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4" name="Google Shape;17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8F277-32D4-3BC4-1EFA-4877106E06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243F46-5119-F445-E80D-4B19C79C9AC3}"/>
              </a:ext>
            </a:extLst>
          </p:cNvPr>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a:extLst>
              <a:ext uri="{FF2B5EF4-FFF2-40B4-BE49-F238E27FC236}">
                <a16:creationId xmlns:a16="http://schemas.microsoft.com/office/drawing/2014/main" id="{A9740D7C-BC38-6B32-E6D0-8E9392CF44E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177102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98b096b371_1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194" name="Google Shape;194;g398b096b371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US" sz="1000" dirty="0"/>
              <a:t>A written statement of charges is formulated by the College President and sent to the CHRO</a:t>
            </a:r>
          </a:p>
          <a:p>
            <a:pPr marL="457200" lvl="0" indent="-342900" algn="l" rtl="0">
              <a:spcBef>
                <a:spcPts val="0"/>
              </a:spcBef>
              <a:spcAft>
                <a:spcPts val="0"/>
              </a:spcAft>
              <a:buSzPts val="1800"/>
              <a:buChar char="●"/>
            </a:pPr>
            <a:r>
              <a:rPr lang="en-US" sz="1000" dirty="0"/>
              <a:t>After review, the CHRO, or designee in consult with the General Counsel develop a Notice of Intent to Dismiss</a:t>
            </a:r>
          </a:p>
          <a:p>
            <a:pPr marL="457200" lvl="0" indent="-342900" algn="l" rtl="0">
              <a:spcBef>
                <a:spcPts val="0"/>
              </a:spcBef>
              <a:spcAft>
                <a:spcPts val="0"/>
              </a:spcAft>
              <a:buSzPts val="1800"/>
              <a:buChar char="●"/>
            </a:pPr>
            <a:r>
              <a:rPr lang="en-US" sz="1000" dirty="0"/>
              <a:t>The statement of charges shall state the statutes, policies, or rules which allegedly were violated</a:t>
            </a:r>
          </a:p>
          <a:p>
            <a:pPr marL="457200" lvl="0" indent="-342900" algn="l" rtl="0">
              <a:spcBef>
                <a:spcPts val="0"/>
              </a:spcBef>
              <a:spcAft>
                <a:spcPts val="0"/>
              </a:spcAft>
              <a:buSzPts val="1800"/>
              <a:buChar char="●"/>
            </a:pPr>
            <a:r>
              <a:rPr lang="en-US" sz="1000" dirty="0"/>
              <a:t>The CHRO’s formal recommendation will be sent to the member and Chancellor more than 30 days from the date of the letter and prior to the end of the Academic year</a:t>
            </a:r>
          </a:p>
          <a:p>
            <a:pPr marL="457200" lvl="0" indent="-342900" algn="l" rtl="0">
              <a:spcBef>
                <a:spcPts val="0"/>
              </a:spcBef>
              <a:spcAft>
                <a:spcPts val="0"/>
              </a:spcAft>
              <a:buSzPts val="1800"/>
              <a:buChar char="●"/>
            </a:pPr>
            <a:r>
              <a:rPr lang="en-US" sz="1000" dirty="0"/>
              <a:t>The faculty member has 5 business days from the date of the notice to respond</a:t>
            </a:r>
          </a:p>
          <a:p>
            <a:pPr marL="914400" lvl="1" indent="-330200" algn="l" rtl="0">
              <a:spcBef>
                <a:spcPts val="0"/>
              </a:spcBef>
              <a:spcAft>
                <a:spcPts val="0"/>
              </a:spcAft>
              <a:buSzPts val="1600"/>
              <a:buChar char="○"/>
            </a:pPr>
            <a:r>
              <a:rPr lang="en-US" sz="1000" dirty="0"/>
              <a:t>The response must be emailed to the CHRO</a:t>
            </a:r>
          </a:p>
          <a:p>
            <a:pPr marL="457200" lvl="0" indent="-342900" algn="l" rtl="0">
              <a:spcBef>
                <a:spcPts val="0"/>
              </a:spcBef>
              <a:spcAft>
                <a:spcPts val="0"/>
              </a:spcAft>
              <a:buSzPts val="1800"/>
              <a:buChar char="●"/>
            </a:pPr>
            <a:r>
              <a:rPr lang="en-US" sz="1000" dirty="0"/>
              <a:t>The CHRO reviews the submitted response within 10 business days</a:t>
            </a:r>
          </a:p>
          <a:p>
            <a:pPr marL="457200" lvl="0" indent="-342900" algn="l" rtl="0">
              <a:spcBef>
                <a:spcPts val="0"/>
              </a:spcBef>
              <a:spcAft>
                <a:spcPts val="0"/>
              </a:spcAft>
              <a:buSzPts val="1800"/>
              <a:buChar char="●"/>
            </a:pPr>
            <a:r>
              <a:rPr lang="en-US" sz="1000" dirty="0"/>
              <a:t>After review, the CHRO and Office of General  Counsel determines if there is just cause for termination</a:t>
            </a:r>
          </a:p>
          <a:p>
            <a:pPr marL="457200" lvl="0" indent="-342900" algn="l" rtl="0">
              <a:spcBef>
                <a:spcPts val="0"/>
              </a:spcBef>
              <a:spcAft>
                <a:spcPts val="0"/>
              </a:spcAft>
              <a:buSzPts val="1800"/>
              <a:buChar char="●"/>
            </a:pPr>
            <a:r>
              <a:rPr lang="en-US" sz="1000" dirty="0"/>
              <a:t>The termination is effective 10 business days from the date of the letter of termination unless the faculty member files a request for hearing</a:t>
            </a:r>
          </a:p>
          <a:p>
            <a:pPr marL="457200" lvl="0" indent="-342900" algn="l" rtl="0">
              <a:spcBef>
                <a:spcPts val="0"/>
              </a:spcBef>
              <a:spcAft>
                <a:spcPts val="0"/>
              </a:spcAft>
              <a:buSzPts val="1800"/>
              <a:buChar char="●"/>
            </a:pPr>
            <a:r>
              <a:rPr lang="en-US" sz="1000" dirty="0"/>
              <a:t>Every full time Faculty member has the right to a hearing</a:t>
            </a:r>
          </a:p>
          <a:p>
            <a:pPr marL="457200" lvl="0" indent="-342900" algn="l" rtl="0">
              <a:spcBef>
                <a:spcPts val="0"/>
              </a:spcBef>
              <a:spcAft>
                <a:spcPts val="0"/>
              </a:spcAft>
              <a:buSzPts val="1800"/>
              <a:buChar char="●"/>
            </a:pPr>
            <a:r>
              <a:rPr lang="en-US" sz="1000" dirty="0"/>
              <a:t>A hearing must be filed with the CHRO within 5 business days from the date of the letter of termination</a:t>
            </a:r>
          </a:p>
          <a:p>
            <a:pPr marL="457200" lvl="0" indent="-342900" algn="l" rtl="0">
              <a:spcBef>
                <a:spcPts val="0"/>
              </a:spcBef>
              <a:spcAft>
                <a:spcPts val="0"/>
              </a:spcAft>
              <a:buSzPts val="1800"/>
              <a:buChar char="●"/>
            </a:pPr>
            <a:r>
              <a:rPr lang="en-US" sz="1000" dirty="0"/>
              <a:t>The filing of the hearing request will delay the termination procedure, pending the completion of the hearing </a:t>
            </a:r>
          </a:p>
          <a:p>
            <a:pPr marL="457200" lvl="0" indent="-342900" algn="l" rtl="0">
              <a:spcBef>
                <a:spcPts val="0"/>
              </a:spcBef>
              <a:spcAft>
                <a:spcPts val="0"/>
              </a:spcAft>
              <a:buSzPts val="1800"/>
              <a:buChar char="●"/>
            </a:pPr>
            <a:r>
              <a:rPr lang="en-US" sz="1000" dirty="0"/>
              <a:t>A hearing committee will be constituted within 5 days of the request and is composed of three appointive faculty members </a:t>
            </a:r>
          </a:p>
          <a:p>
            <a:pPr marL="914400" lvl="1" indent="-330200" algn="l" rtl="0">
              <a:spcBef>
                <a:spcPts val="0"/>
              </a:spcBef>
              <a:spcAft>
                <a:spcPts val="0"/>
              </a:spcAft>
              <a:buSzPts val="1600"/>
              <a:buChar char="○"/>
            </a:pPr>
            <a:r>
              <a:rPr lang="en-US" sz="1000" dirty="0"/>
              <a:t>One selected by the CHRO</a:t>
            </a:r>
          </a:p>
          <a:p>
            <a:pPr marL="914400" lvl="1" indent="-330200" algn="l" rtl="0">
              <a:spcBef>
                <a:spcPts val="0"/>
              </a:spcBef>
              <a:spcAft>
                <a:spcPts val="0"/>
              </a:spcAft>
              <a:buSzPts val="1600"/>
              <a:buChar char="○"/>
            </a:pPr>
            <a:r>
              <a:rPr lang="en-US" sz="1000" dirty="0"/>
              <a:t>One selected by the FEC president </a:t>
            </a:r>
          </a:p>
          <a:p>
            <a:pPr marL="914400" lvl="1" indent="-330200" algn="l" rtl="0">
              <a:spcBef>
                <a:spcPts val="0"/>
              </a:spcBef>
              <a:spcAft>
                <a:spcPts val="0"/>
              </a:spcAft>
              <a:buSzPts val="1600"/>
              <a:buChar char="○"/>
            </a:pPr>
            <a:r>
              <a:rPr lang="en-US" sz="1000" dirty="0"/>
              <a:t>One selected by the Faculty member</a:t>
            </a:r>
            <a:endParaRPr lang="en-US" dirty="0"/>
          </a:p>
          <a:p>
            <a:pPr marL="457200" lvl="0" indent="-342900" algn="l" rtl="0">
              <a:spcBef>
                <a:spcPts val="0"/>
              </a:spcBef>
              <a:spcAft>
                <a:spcPts val="0"/>
              </a:spcAft>
              <a:buSzPts val="1800"/>
              <a:buChar char="●"/>
            </a:pPr>
            <a:r>
              <a:rPr lang="en-US" dirty="0"/>
              <a:t>The hearing committee then selects a chair</a:t>
            </a:r>
          </a:p>
          <a:p>
            <a:pPr marL="457200" lvl="0" indent="-342900" algn="l" rtl="0">
              <a:spcBef>
                <a:spcPts val="0"/>
              </a:spcBef>
              <a:spcAft>
                <a:spcPts val="0"/>
              </a:spcAft>
              <a:buSzPts val="1800"/>
              <a:buChar char="●"/>
            </a:pPr>
            <a:r>
              <a:rPr lang="en-US" dirty="0"/>
              <a:t>The Chair shall conduct a meeting with the attorney representing the MCCCD and faculty member and or their attorney no later than 20 business days after the formation of the Committee</a:t>
            </a:r>
          </a:p>
          <a:p>
            <a:pPr marL="914400" lvl="1" indent="-330200" algn="l" rtl="0">
              <a:spcBef>
                <a:spcPts val="0"/>
              </a:spcBef>
              <a:spcAft>
                <a:spcPts val="0"/>
              </a:spcAft>
              <a:buSzPts val="1600"/>
              <a:buChar char="○"/>
            </a:pPr>
            <a:r>
              <a:rPr lang="en-US" sz="1600" dirty="0"/>
              <a:t>The parties are to exchange exhibits, witness lists, and summaries of witness testimony </a:t>
            </a:r>
          </a:p>
          <a:p>
            <a:pPr marL="457200" lvl="0" indent="-342900" algn="l" rtl="0">
              <a:spcBef>
                <a:spcPts val="0"/>
              </a:spcBef>
              <a:spcAft>
                <a:spcPts val="0"/>
              </a:spcAft>
              <a:buSzPts val="1800"/>
              <a:buChar char="●"/>
            </a:pPr>
            <a:r>
              <a:rPr lang="en-US" dirty="0"/>
              <a:t>The Hearing Committee shall conduct the hearing no later than 10 business days after the exchange of information</a:t>
            </a:r>
          </a:p>
          <a:p>
            <a:pPr marL="457200" lvl="0" indent="-342900" algn="l" rtl="0">
              <a:spcBef>
                <a:spcPts val="0"/>
              </a:spcBef>
              <a:spcAft>
                <a:spcPts val="0"/>
              </a:spcAft>
              <a:buSzPts val="1800"/>
              <a:buChar char="●"/>
            </a:pPr>
            <a:r>
              <a:rPr lang="en-US" dirty="0"/>
              <a:t>Prior to the hearing the Faculty member must declare, in writing, whether they wish the hearing to be public or confidential </a:t>
            </a:r>
          </a:p>
          <a:p>
            <a:pPr marL="457200" lvl="0" indent="-342900" algn="l" rtl="0">
              <a:spcBef>
                <a:spcPts val="0"/>
              </a:spcBef>
              <a:spcAft>
                <a:spcPts val="0"/>
              </a:spcAft>
              <a:buSzPts val="1800"/>
              <a:buChar char="●"/>
            </a:pPr>
            <a:r>
              <a:rPr lang="en-US" dirty="0"/>
              <a:t>Within 5 business days after completion of the hearing the Hearing Committee provides the Chancellor and Faculty member with a summary of the evidence presented </a:t>
            </a:r>
          </a:p>
          <a:p>
            <a:pPr marL="457200" lvl="0" indent="-342900" algn="l" rtl="0">
              <a:spcBef>
                <a:spcPts val="0"/>
              </a:spcBef>
              <a:spcAft>
                <a:spcPts val="0"/>
              </a:spcAft>
              <a:buSzPts val="1800"/>
              <a:buChar char="●"/>
            </a:pPr>
            <a:r>
              <a:rPr lang="en-US" dirty="0"/>
              <a:t>The Committee renders binding written findings of fact and conclusions of law and their recommendation regarding termination to the Chancellor</a:t>
            </a:r>
          </a:p>
          <a:p>
            <a:pPr marL="457200" lvl="0" indent="-342900" algn="l" rtl="0">
              <a:spcBef>
                <a:spcPts val="0"/>
              </a:spcBef>
              <a:spcAft>
                <a:spcPts val="0"/>
              </a:spcAft>
              <a:buSzPts val="1800"/>
              <a:buChar char="●"/>
            </a:pPr>
            <a:r>
              <a:rPr lang="en-US" dirty="0"/>
              <a:t>The Chancellor has 10 days to review the recommendation regarding termination and can either accept or reject the recommendation or make their own recommendation</a:t>
            </a:r>
          </a:p>
          <a:p>
            <a:pPr marL="457200" lvl="0" indent="-342900" algn="l" rtl="0">
              <a:spcBef>
                <a:spcPts val="0"/>
              </a:spcBef>
              <a:spcAft>
                <a:spcPts val="0"/>
              </a:spcAft>
              <a:buSzPts val="1800"/>
              <a:buChar char="●"/>
            </a:pPr>
            <a:r>
              <a:rPr lang="en-US" dirty="0"/>
              <a:t>The Chancellor forwards their recommendation and Committee documents to the Governing Board</a:t>
            </a:r>
          </a:p>
          <a:p>
            <a:pPr marL="457200" lvl="0" indent="-342900" algn="l" rtl="0">
              <a:spcBef>
                <a:spcPts val="0"/>
              </a:spcBef>
              <a:spcAft>
                <a:spcPts val="0"/>
              </a:spcAft>
              <a:buSzPts val="1800"/>
              <a:buChar char="●"/>
            </a:pPr>
            <a:r>
              <a:rPr lang="en-US" dirty="0"/>
              <a:t>The Governing Board will meet with the Full-Time Faculty member and/or their representative and a representative of the administration to hear arguments regarding the Chancellor and Hearing boards termination recommendations </a:t>
            </a:r>
          </a:p>
          <a:p>
            <a:pPr marL="457200" lvl="0" indent="-342900" algn="l" rtl="0">
              <a:spcBef>
                <a:spcPts val="0"/>
              </a:spcBef>
              <a:spcAft>
                <a:spcPts val="0"/>
              </a:spcAft>
              <a:buSzPts val="1800"/>
              <a:buChar char="●"/>
            </a:pPr>
            <a:r>
              <a:rPr lang="en-US" dirty="0"/>
              <a:t>This meeting will occur in executive session</a:t>
            </a:r>
          </a:p>
          <a:p>
            <a:pPr marL="457200" lvl="0" indent="-342900" algn="l" rtl="0">
              <a:spcBef>
                <a:spcPts val="0"/>
              </a:spcBef>
              <a:spcAft>
                <a:spcPts val="0"/>
              </a:spcAft>
              <a:buSzPts val="1800"/>
              <a:buChar char="●"/>
            </a:pPr>
            <a:r>
              <a:rPr lang="en-US" dirty="0"/>
              <a:t>The parties shall have no less than twenty minutes each to present their cases and the meeting is not to exceed two hours</a:t>
            </a:r>
          </a:p>
          <a:p>
            <a:pPr marL="457200" lvl="0" indent="-342900" algn="l" rtl="0">
              <a:spcBef>
                <a:spcPts val="0"/>
              </a:spcBef>
              <a:spcAft>
                <a:spcPts val="0"/>
              </a:spcAft>
              <a:buSzPts val="1800"/>
              <a:buChar char="●"/>
            </a:pPr>
            <a:r>
              <a:rPr lang="en-US" dirty="0"/>
              <a:t>The Governing Board renders their final decision on termination at a public meeting and emails and mails a copy of the decision to the Faculty member</a:t>
            </a:r>
          </a:p>
          <a:p>
            <a:pPr marL="457200" lvl="0" indent="-342900" algn="l" rtl="0">
              <a:spcBef>
                <a:spcPts val="0"/>
              </a:spcBef>
              <a:spcAft>
                <a:spcPts val="0"/>
              </a:spcAft>
              <a:buSzPts val="1800"/>
              <a:buChar char="●"/>
            </a:pPr>
            <a:endParaRPr lang="en-US"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1084998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342900" y="4767263"/>
            <a:ext cx="16002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3" name="Google Shape;13;p2"/>
          <p:cNvSpPr txBox="1">
            <a:spLocks noGrp="1"/>
          </p:cNvSpPr>
          <p:nvPr>
            <p:ph type="ftr" idx="11"/>
          </p:nvPr>
        </p:nvSpPr>
        <p:spPr>
          <a:xfrm>
            <a:off x="2343150" y="4767263"/>
            <a:ext cx="21717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4" name="Google Shape;14;p2"/>
          <p:cNvSpPr txBox="1">
            <a:spLocks noGrp="1"/>
          </p:cNvSpPr>
          <p:nvPr>
            <p:ph type="sldNum" idx="12"/>
          </p:nvPr>
        </p:nvSpPr>
        <p:spPr>
          <a:xfrm>
            <a:off x="4914900" y="4767263"/>
            <a:ext cx="16002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790835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514350" y="1597819"/>
            <a:ext cx="5829300" cy="1102519"/>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028700" y="2914650"/>
            <a:ext cx="4800600" cy="1314450"/>
          </a:xfrm>
          <a:prstGeom prst="rect">
            <a:avLst/>
          </a:prstGeom>
          <a:noFill/>
          <a:ln>
            <a:noFill/>
          </a:ln>
        </p:spPr>
        <p:txBody>
          <a:bodyPr spcFirstLastPara="1" wrap="square" lIns="91425" tIns="45700" rIns="91425" bIns="45700" anchor="t" anchorCtr="0">
            <a:normAutofit/>
          </a:bodyPr>
          <a:lstStyle>
            <a:lvl1pPr lvl="0" algn="ctr">
              <a:spcBef>
                <a:spcPts val="480"/>
              </a:spcBef>
              <a:spcAft>
                <a:spcPts val="0"/>
              </a:spcAft>
              <a:buClr>
                <a:srgbClr val="888888"/>
              </a:buClr>
              <a:buSzPts val="3200"/>
              <a:buNone/>
              <a:defRPr>
                <a:solidFill>
                  <a:srgbClr val="888888"/>
                </a:solidFill>
              </a:defRPr>
            </a:lvl1pPr>
            <a:lvl2pPr lvl="1" algn="ctr">
              <a:spcBef>
                <a:spcPts val="420"/>
              </a:spcBef>
              <a:spcAft>
                <a:spcPts val="0"/>
              </a:spcAft>
              <a:buClr>
                <a:srgbClr val="888888"/>
              </a:buClr>
              <a:buSzPts val="2800"/>
              <a:buNone/>
              <a:defRPr>
                <a:solidFill>
                  <a:srgbClr val="888888"/>
                </a:solidFill>
              </a:defRPr>
            </a:lvl2pPr>
            <a:lvl3pPr lvl="2" algn="ctr">
              <a:spcBef>
                <a:spcPts val="360"/>
              </a:spcBef>
              <a:spcAft>
                <a:spcPts val="0"/>
              </a:spcAft>
              <a:buClr>
                <a:srgbClr val="888888"/>
              </a:buClr>
              <a:buSzPts val="2400"/>
              <a:buNone/>
              <a:defRPr>
                <a:solidFill>
                  <a:srgbClr val="888888"/>
                </a:solidFill>
              </a:defRPr>
            </a:lvl3pPr>
            <a:lvl4pPr lvl="3" algn="ctr">
              <a:spcBef>
                <a:spcPts val="300"/>
              </a:spcBef>
              <a:spcAft>
                <a:spcPts val="0"/>
              </a:spcAft>
              <a:buClr>
                <a:srgbClr val="888888"/>
              </a:buClr>
              <a:buSzPts val="2000"/>
              <a:buNone/>
              <a:defRPr>
                <a:solidFill>
                  <a:srgbClr val="888888"/>
                </a:solidFill>
              </a:defRPr>
            </a:lvl4pPr>
            <a:lvl5pPr lvl="4" algn="ctr">
              <a:spcBef>
                <a:spcPts val="300"/>
              </a:spcBef>
              <a:spcAft>
                <a:spcPts val="0"/>
              </a:spcAft>
              <a:buClr>
                <a:srgbClr val="888888"/>
              </a:buClr>
              <a:buSzPts val="2000"/>
              <a:buNone/>
              <a:defRPr>
                <a:solidFill>
                  <a:srgbClr val="888888"/>
                </a:solidFill>
              </a:defRPr>
            </a:lvl5pPr>
            <a:lvl6pPr lvl="5" algn="ctr">
              <a:spcBef>
                <a:spcPts val="300"/>
              </a:spcBef>
              <a:spcAft>
                <a:spcPts val="0"/>
              </a:spcAft>
              <a:buClr>
                <a:srgbClr val="888888"/>
              </a:buClr>
              <a:buSzPts val="2000"/>
              <a:buNone/>
              <a:defRPr>
                <a:solidFill>
                  <a:srgbClr val="888888"/>
                </a:solidFill>
              </a:defRPr>
            </a:lvl6pPr>
            <a:lvl7pPr lvl="6" algn="ctr">
              <a:spcBef>
                <a:spcPts val="300"/>
              </a:spcBef>
              <a:spcAft>
                <a:spcPts val="0"/>
              </a:spcAft>
              <a:buClr>
                <a:srgbClr val="888888"/>
              </a:buClr>
              <a:buSzPts val="2000"/>
              <a:buNone/>
              <a:defRPr>
                <a:solidFill>
                  <a:srgbClr val="888888"/>
                </a:solidFill>
              </a:defRPr>
            </a:lvl7pPr>
            <a:lvl8pPr lvl="7" algn="ctr">
              <a:spcBef>
                <a:spcPts val="300"/>
              </a:spcBef>
              <a:spcAft>
                <a:spcPts val="0"/>
              </a:spcAft>
              <a:buClr>
                <a:srgbClr val="888888"/>
              </a:buClr>
              <a:buSzPts val="2000"/>
              <a:buNone/>
              <a:defRPr>
                <a:solidFill>
                  <a:srgbClr val="888888"/>
                </a:solidFill>
              </a:defRPr>
            </a:lvl8pPr>
            <a:lvl9pPr lvl="8" algn="ctr">
              <a:spcBef>
                <a:spcPts val="300"/>
              </a:spcBef>
              <a:spcAft>
                <a:spcPts val="0"/>
              </a:spcAft>
              <a:buClr>
                <a:srgbClr val="888888"/>
              </a:buClr>
              <a:buSzPts val="2000"/>
              <a:buNone/>
              <a:defRPr>
                <a:solidFill>
                  <a:srgbClr val="888888"/>
                </a:solidFill>
              </a:defRPr>
            </a:lvl9pPr>
          </a:lstStyle>
          <a:p>
            <a:endParaRPr/>
          </a:p>
        </p:txBody>
      </p:sp>
      <p:sp>
        <p:nvSpPr>
          <p:cNvPr id="18" name="Google Shape;18;p3"/>
          <p:cNvSpPr txBox="1">
            <a:spLocks noGrp="1"/>
          </p:cNvSpPr>
          <p:nvPr>
            <p:ph type="dt" idx="10"/>
          </p:nvPr>
        </p:nvSpPr>
        <p:spPr>
          <a:xfrm>
            <a:off x="342900" y="4767263"/>
            <a:ext cx="16002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9" name="Google Shape;19;p3"/>
          <p:cNvSpPr txBox="1">
            <a:spLocks noGrp="1"/>
          </p:cNvSpPr>
          <p:nvPr>
            <p:ph type="ftr" idx="11"/>
          </p:nvPr>
        </p:nvSpPr>
        <p:spPr>
          <a:xfrm>
            <a:off x="2343150" y="4767263"/>
            <a:ext cx="21717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0" name="Google Shape;20;p3"/>
          <p:cNvSpPr txBox="1">
            <a:spLocks noGrp="1"/>
          </p:cNvSpPr>
          <p:nvPr>
            <p:ph type="sldNum" idx="12"/>
          </p:nvPr>
        </p:nvSpPr>
        <p:spPr>
          <a:xfrm>
            <a:off x="4914900" y="4767263"/>
            <a:ext cx="16002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1799981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342900" y="205979"/>
            <a:ext cx="61722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342900" y="1200151"/>
            <a:ext cx="6172200" cy="3394472"/>
          </a:xfrm>
          <a:prstGeom prst="rect">
            <a:avLst/>
          </a:prstGeom>
          <a:noFill/>
          <a:ln>
            <a:noFill/>
          </a:ln>
        </p:spPr>
        <p:txBody>
          <a:bodyPr spcFirstLastPara="1" wrap="square" lIns="91425" tIns="45700" rIns="91425" bIns="45700" anchor="t" anchorCtr="0">
            <a:normAutofit/>
          </a:bodyPr>
          <a:lstStyle>
            <a:lvl1pPr marL="342900" lvl="0" indent="-257175" algn="l">
              <a:spcBef>
                <a:spcPts val="270"/>
              </a:spcBef>
              <a:spcAft>
                <a:spcPts val="0"/>
              </a:spcAft>
              <a:buClr>
                <a:schemeClr val="dk1"/>
              </a:buClr>
              <a:buSzPts val="1800"/>
              <a:buChar char="•"/>
              <a:defRPr/>
            </a:lvl1pPr>
            <a:lvl2pPr marL="685800" lvl="1" indent="-257175" algn="l">
              <a:spcBef>
                <a:spcPts val="270"/>
              </a:spcBef>
              <a:spcAft>
                <a:spcPts val="0"/>
              </a:spcAft>
              <a:buClr>
                <a:schemeClr val="dk1"/>
              </a:buClr>
              <a:buSzPts val="1800"/>
              <a:buChar char="–"/>
              <a:defRPr/>
            </a:lvl2pPr>
            <a:lvl3pPr marL="1028700" lvl="2" indent="-257175" algn="l">
              <a:spcBef>
                <a:spcPts val="270"/>
              </a:spcBef>
              <a:spcAft>
                <a:spcPts val="0"/>
              </a:spcAft>
              <a:buClr>
                <a:schemeClr val="dk1"/>
              </a:buClr>
              <a:buSzPts val="1800"/>
              <a:buChar char="•"/>
              <a:defRPr/>
            </a:lvl3pPr>
            <a:lvl4pPr marL="1371600" lvl="3" indent="-257175" algn="l">
              <a:spcBef>
                <a:spcPts val="270"/>
              </a:spcBef>
              <a:spcAft>
                <a:spcPts val="0"/>
              </a:spcAft>
              <a:buClr>
                <a:schemeClr val="dk1"/>
              </a:buClr>
              <a:buSzPts val="1800"/>
              <a:buChar char="–"/>
              <a:defRPr/>
            </a:lvl4pPr>
            <a:lvl5pPr marL="1714500" lvl="4" indent="-257175" algn="l">
              <a:spcBef>
                <a:spcPts val="270"/>
              </a:spcBef>
              <a:spcAft>
                <a:spcPts val="0"/>
              </a:spcAft>
              <a:buClr>
                <a:schemeClr val="dk1"/>
              </a:buClr>
              <a:buSzPts val="1800"/>
              <a:buChar char="»"/>
              <a:defRPr/>
            </a:lvl5pPr>
            <a:lvl6pPr marL="2057400" lvl="5" indent="-257175" algn="l">
              <a:spcBef>
                <a:spcPts val="270"/>
              </a:spcBef>
              <a:spcAft>
                <a:spcPts val="0"/>
              </a:spcAft>
              <a:buClr>
                <a:schemeClr val="dk1"/>
              </a:buClr>
              <a:buSzPts val="1800"/>
              <a:buChar char="•"/>
              <a:defRPr/>
            </a:lvl6pPr>
            <a:lvl7pPr marL="2400300" lvl="6" indent="-257175" algn="l">
              <a:spcBef>
                <a:spcPts val="270"/>
              </a:spcBef>
              <a:spcAft>
                <a:spcPts val="0"/>
              </a:spcAft>
              <a:buClr>
                <a:schemeClr val="dk1"/>
              </a:buClr>
              <a:buSzPts val="1800"/>
              <a:buChar char="•"/>
              <a:defRPr/>
            </a:lvl7pPr>
            <a:lvl8pPr marL="2743200" lvl="7" indent="-257175" algn="l">
              <a:spcBef>
                <a:spcPts val="270"/>
              </a:spcBef>
              <a:spcAft>
                <a:spcPts val="0"/>
              </a:spcAft>
              <a:buClr>
                <a:schemeClr val="dk1"/>
              </a:buClr>
              <a:buSzPts val="1800"/>
              <a:buChar char="•"/>
              <a:defRPr/>
            </a:lvl8pPr>
            <a:lvl9pPr marL="3086100" lvl="8" indent="-257175" algn="l">
              <a:spcBef>
                <a:spcPts val="27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342900" y="4767263"/>
            <a:ext cx="16002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5" name="Google Shape;25;p4"/>
          <p:cNvSpPr txBox="1">
            <a:spLocks noGrp="1"/>
          </p:cNvSpPr>
          <p:nvPr>
            <p:ph type="ftr" idx="11"/>
          </p:nvPr>
        </p:nvSpPr>
        <p:spPr>
          <a:xfrm>
            <a:off x="2343150" y="4767263"/>
            <a:ext cx="21717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6" name="Google Shape;26;p4"/>
          <p:cNvSpPr txBox="1">
            <a:spLocks noGrp="1"/>
          </p:cNvSpPr>
          <p:nvPr>
            <p:ph type="sldNum" idx="12"/>
          </p:nvPr>
        </p:nvSpPr>
        <p:spPr>
          <a:xfrm>
            <a:off x="4914900" y="4767263"/>
            <a:ext cx="16002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0126730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541735" y="3305176"/>
            <a:ext cx="5829300" cy="1021556"/>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3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541735" y="2180035"/>
            <a:ext cx="5829300" cy="1125140"/>
          </a:xfrm>
          <a:prstGeom prst="rect">
            <a:avLst/>
          </a:prstGeom>
          <a:noFill/>
          <a:ln>
            <a:noFill/>
          </a:ln>
        </p:spPr>
        <p:txBody>
          <a:bodyPr spcFirstLastPara="1" wrap="square" lIns="91425" tIns="45700" rIns="91425" bIns="45700" anchor="b" anchorCtr="0">
            <a:normAutofit/>
          </a:bodyPr>
          <a:lstStyle>
            <a:lvl1pPr marL="342900" lvl="0" indent="-171450" algn="l">
              <a:spcBef>
                <a:spcPts val="300"/>
              </a:spcBef>
              <a:spcAft>
                <a:spcPts val="0"/>
              </a:spcAft>
              <a:buClr>
                <a:srgbClr val="888888"/>
              </a:buClr>
              <a:buSzPts val="2000"/>
              <a:buNone/>
              <a:defRPr sz="1500">
                <a:solidFill>
                  <a:srgbClr val="888888"/>
                </a:solidFill>
              </a:defRPr>
            </a:lvl1pPr>
            <a:lvl2pPr marL="685800" lvl="1" indent="-171450" algn="l">
              <a:spcBef>
                <a:spcPts val="270"/>
              </a:spcBef>
              <a:spcAft>
                <a:spcPts val="0"/>
              </a:spcAft>
              <a:buClr>
                <a:srgbClr val="888888"/>
              </a:buClr>
              <a:buSzPts val="1800"/>
              <a:buNone/>
              <a:defRPr sz="1350">
                <a:solidFill>
                  <a:srgbClr val="888888"/>
                </a:solidFill>
              </a:defRPr>
            </a:lvl2pPr>
            <a:lvl3pPr marL="1028700" lvl="2" indent="-171450" algn="l">
              <a:spcBef>
                <a:spcPts val="240"/>
              </a:spcBef>
              <a:spcAft>
                <a:spcPts val="0"/>
              </a:spcAft>
              <a:buClr>
                <a:srgbClr val="888888"/>
              </a:buClr>
              <a:buSzPts val="1600"/>
              <a:buNone/>
              <a:defRPr sz="1200">
                <a:solidFill>
                  <a:srgbClr val="888888"/>
                </a:solidFill>
              </a:defRPr>
            </a:lvl3pPr>
            <a:lvl4pPr marL="1371600" lvl="3" indent="-171450" algn="l">
              <a:spcBef>
                <a:spcPts val="210"/>
              </a:spcBef>
              <a:spcAft>
                <a:spcPts val="0"/>
              </a:spcAft>
              <a:buClr>
                <a:srgbClr val="888888"/>
              </a:buClr>
              <a:buSzPts val="1400"/>
              <a:buNone/>
              <a:defRPr sz="1050">
                <a:solidFill>
                  <a:srgbClr val="888888"/>
                </a:solidFill>
              </a:defRPr>
            </a:lvl4pPr>
            <a:lvl5pPr marL="1714500" lvl="4" indent="-171450" algn="l">
              <a:spcBef>
                <a:spcPts val="210"/>
              </a:spcBef>
              <a:spcAft>
                <a:spcPts val="0"/>
              </a:spcAft>
              <a:buClr>
                <a:srgbClr val="888888"/>
              </a:buClr>
              <a:buSzPts val="1400"/>
              <a:buNone/>
              <a:defRPr sz="1050">
                <a:solidFill>
                  <a:srgbClr val="888888"/>
                </a:solidFill>
              </a:defRPr>
            </a:lvl5pPr>
            <a:lvl6pPr marL="2057400" lvl="5" indent="-171450" algn="l">
              <a:spcBef>
                <a:spcPts val="210"/>
              </a:spcBef>
              <a:spcAft>
                <a:spcPts val="0"/>
              </a:spcAft>
              <a:buClr>
                <a:srgbClr val="888888"/>
              </a:buClr>
              <a:buSzPts val="1400"/>
              <a:buNone/>
              <a:defRPr sz="1050">
                <a:solidFill>
                  <a:srgbClr val="888888"/>
                </a:solidFill>
              </a:defRPr>
            </a:lvl6pPr>
            <a:lvl7pPr marL="2400300" lvl="6" indent="-171450" algn="l">
              <a:spcBef>
                <a:spcPts val="210"/>
              </a:spcBef>
              <a:spcAft>
                <a:spcPts val="0"/>
              </a:spcAft>
              <a:buClr>
                <a:srgbClr val="888888"/>
              </a:buClr>
              <a:buSzPts val="1400"/>
              <a:buNone/>
              <a:defRPr sz="1050">
                <a:solidFill>
                  <a:srgbClr val="888888"/>
                </a:solidFill>
              </a:defRPr>
            </a:lvl7pPr>
            <a:lvl8pPr marL="2743200" lvl="7" indent="-171450" algn="l">
              <a:spcBef>
                <a:spcPts val="210"/>
              </a:spcBef>
              <a:spcAft>
                <a:spcPts val="0"/>
              </a:spcAft>
              <a:buClr>
                <a:srgbClr val="888888"/>
              </a:buClr>
              <a:buSzPts val="1400"/>
              <a:buNone/>
              <a:defRPr sz="1050">
                <a:solidFill>
                  <a:srgbClr val="888888"/>
                </a:solidFill>
              </a:defRPr>
            </a:lvl8pPr>
            <a:lvl9pPr marL="3086100" lvl="8" indent="-171450" algn="l">
              <a:spcBef>
                <a:spcPts val="210"/>
              </a:spcBef>
              <a:spcAft>
                <a:spcPts val="0"/>
              </a:spcAft>
              <a:buClr>
                <a:srgbClr val="888888"/>
              </a:buClr>
              <a:buSzPts val="1400"/>
              <a:buNone/>
              <a:defRPr sz="1050">
                <a:solidFill>
                  <a:srgbClr val="888888"/>
                </a:solidFill>
              </a:defRPr>
            </a:lvl9pPr>
          </a:lstStyle>
          <a:p>
            <a:endParaRPr/>
          </a:p>
        </p:txBody>
      </p:sp>
      <p:sp>
        <p:nvSpPr>
          <p:cNvPr id="30" name="Google Shape;30;p5"/>
          <p:cNvSpPr txBox="1">
            <a:spLocks noGrp="1"/>
          </p:cNvSpPr>
          <p:nvPr>
            <p:ph type="dt" idx="10"/>
          </p:nvPr>
        </p:nvSpPr>
        <p:spPr>
          <a:xfrm>
            <a:off x="342900" y="4767263"/>
            <a:ext cx="16002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1" name="Google Shape;31;p5"/>
          <p:cNvSpPr txBox="1">
            <a:spLocks noGrp="1"/>
          </p:cNvSpPr>
          <p:nvPr>
            <p:ph type="ftr" idx="11"/>
          </p:nvPr>
        </p:nvSpPr>
        <p:spPr>
          <a:xfrm>
            <a:off x="2343150" y="4767263"/>
            <a:ext cx="21717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2" name="Google Shape;32;p5"/>
          <p:cNvSpPr txBox="1">
            <a:spLocks noGrp="1"/>
          </p:cNvSpPr>
          <p:nvPr>
            <p:ph type="sldNum" idx="12"/>
          </p:nvPr>
        </p:nvSpPr>
        <p:spPr>
          <a:xfrm>
            <a:off x="4914900" y="4767263"/>
            <a:ext cx="16002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42981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342900" y="205979"/>
            <a:ext cx="61722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342900" y="1200151"/>
            <a:ext cx="3028950" cy="3394472"/>
          </a:xfrm>
          <a:prstGeom prst="rect">
            <a:avLst/>
          </a:prstGeom>
          <a:noFill/>
          <a:ln>
            <a:noFill/>
          </a:ln>
        </p:spPr>
        <p:txBody>
          <a:bodyPr spcFirstLastPara="1" wrap="square" lIns="91425" tIns="45700" rIns="91425" bIns="45700" anchor="t" anchorCtr="0">
            <a:normAutofit/>
          </a:bodyPr>
          <a:lstStyle>
            <a:lvl1pPr marL="342900" lvl="0" indent="-304800" algn="l">
              <a:spcBef>
                <a:spcPts val="420"/>
              </a:spcBef>
              <a:spcAft>
                <a:spcPts val="0"/>
              </a:spcAft>
              <a:buClr>
                <a:schemeClr val="dk1"/>
              </a:buClr>
              <a:buSzPts val="2800"/>
              <a:buChar char="•"/>
              <a:defRPr sz="2100"/>
            </a:lvl1pPr>
            <a:lvl2pPr marL="685800" lvl="1" indent="-285750" algn="l">
              <a:spcBef>
                <a:spcPts val="360"/>
              </a:spcBef>
              <a:spcAft>
                <a:spcPts val="0"/>
              </a:spcAft>
              <a:buClr>
                <a:schemeClr val="dk1"/>
              </a:buClr>
              <a:buSzPts val="2400"/>
              <a:buChar char="–"/>
              <a:defRPr sz="1800"/>
            </a:lvl2pPr>
            <a:lvl3pPr marL="1028700" lvl="2" indent="-266700" algn="l">
              <a:spcBef>
                <a:spcPts val="300"/>
              </a:spcBef>
              <a:spcAft>
                <a:spcPts val="0"/>
              </a:spcAft>
              <a:buClr>
                <a:schemeClr val="dk1"/>
              </a:buClr>
              <a:buSzPts val="2000"/>
              <a:buChar char="•"/>
              <a:defRPr sz="1500"/>
            </a:lvl3pPr>
            <a:lvl4pPr marL="1371600" lvl="3" indent="-257175" algn="l">
              <a:spcBef>
                <a:spcPts val="270"/>
              </a:spcBef>
              <a:spcAft>
                <a:spcPts val="0"/>
              </a:spcAft>
              <a:buClr>
                <a:schemeClr val="dk1"/>
              </a:buClr>
              <a:buSzPts val="1800"/>
              <a:buChar char="–"/>
              <a:defRPr sz="1350"/>
            </a:lvl4pPr>
            <a:lvl5pPr marL="1714500" lvl="4" indent="-257175" algn="l">
              <a:spcBef>
                <a:spcPts val="270"/>
              </a:spcBef>
              <a:spcAft>
                <a:spcPts val="0"/>
              </a:spcAft>
              <a:buClr>
                <a:schemeClr val="dk1"/>
              </a:buClr>
              <a:buSzPts val="1800"/>
              <a:buChar char="»"/>
              <a:defRPr sz="1350"/>
            </a:lvl5pPr>
            <a:lvl6pPr marL="2057400" lvl="5" indent="-257175" algn="l">
              <a:spcBef>
                <a:spcPts val="270"/>
              </a:spcBef>
              <a:spcAft>
                <a:spcPts val="0"/>
              </a:spcAft>
              <a:buClr>
                <a:schemeClr val="dk1"/>
              </a:buClr>
              <a:buSzPts val="1800"/>
              <a:buChar char="•"/>
              <a:defRPr sz="1350"/>
            </a:lvl6pPr>
            <a:lvl7pPr marL="2400300" lvl="6" indent="-257175" algn="l">
              <a:spcBef>
                <a:spcPts val="270"/>
              </a:spcBef>
              <a:spcAft>
                <a:spcPts val="0"/>
              </a:spcAft>
              <a:buClr>
                <a:schemeClr val="dk1"/>
              </a:buClr>
              <a:buSzPts val="1800"/>
              <a:buChar char="•"/>
              <a:defRPr sz="1350"/>
            </a:lvl7pPr>
            <a:lvl8pPr marL="2743200" lvl="7" indent="-257175" algn="l">
              <a:spcBef>
                <a:spcPts val="270"/>
              </a:spcBef>
              <a:spcAft>
                <a:spcPts val="0"/>
              </a:spcAft>
              <a:buClr>
                <a:schemeClr val="dk1"/>
              </a:buClr>
              <a:buSzPts val="1800"/>
              <a:buChar char="•"/>
              <a:defRPr sz="1350"/>
            </a:lvl8pPr>
            <a:lvl9pPr marL="3086100" lvl="8" indent="-257175" algn="l">
              <a:spcBef>
                <a:spcPts val="270"/>
              </a:spcBef>
              <a:spcAft>
                <a:spcPts val="0"/>
              </a:spcAft>
              <a:buClr>
                <a:schemeClr val="dk1"/>
              </a:buClr>
              <a:buSzPts val="1800"/>
              <a:buChar char="•"/>
              <a:defRPr sz="1350"/>
            </a:lvl9pPr>
          </a:lstStyle>
          <a:p>
            <a:endParaRPr/>
          </a:p>
        </p:txBody>
      </p:sp>
      <p:sp>
        <p:nvSpPr>
          <p:cNvPr id="36" name="Google Shape;36;p6"/>
          <p:cNvSpPr txBox="1">
            <a:spLocks noGrp="1"/>
          </p:cNvSpPr>
          <p:nvPr>
            <p:ph type="body" idx="2"/>
          </p:nvPr>
        </p:nvSpPr>
        <p:spPr>
          <a:xfrm>
            <a:off x="3486150" y="1200151"/>
            <a:ext cx="3028950" cy="3394472"/>
          </a:xfrm>
          <a:prstGeom prst="rect">
            <a:avLst/>
          </a:prstGeom>
          <a:noFill/>
          <a:ln>
            <a:noFill/>
          </a:ln>
        </p:spPr>
        <p:txBody>
          <a:bodyPr spcFirstLastPara="1" wrap="square" lIns="91425" tIns="45700" rIns="91425" bIns="45700" anchor="t" anchorCtr="0">
            <a:normAutofit/>
          </a:bodyPr>
          <a:lstStyle>
            <a:lvl1pPr marL="342900" lvl="0" indent="-304800" algn="l">
              <a:spcBef>
                <a:spcPts val="420"/>
              </a:spcBef>
              <a:spcAft>
                <a:spcPts val="0"/>
              </a:spcAft>
              <a:buClr>
                <a:schemeClr val="dk1"/>
              </a:buClr>
              <a:buSzPts val="2800"/>
              <a:buChar char="•"/>
              <a:defRPr sz="2100"/>
            </a:lvl1pPr>
            <a:lvl2pPr marL="685800" lvl="1" indent="-285750" algn="l">
              <a:spcBef>
                <a:spcPts val="360"/>
              </a:spcBef>
              <a:spcAft>
                <a:spcPts val="0"/>
              </a:spcAft>
              <a:buClr>
                <a:schemeClr val="dk1"/>
              </a:buClr>
              <a:buSzPts val="2400"/>
              <a:buChar char="–"/>
              <a:defRPr sz="1800"/>
            </a:lvl2pPr>
            <a:lvl3pPr marL="1028700" lvl="2" indent="-266700" algn="l">
              <a:spcBef>
                <a:spcPts val="300"/>
              </a:spcBef>
              <a:spcAft>
                <a:spcPts val="0"/>
              </a:spcAft>
              <a:buClr>
                <a:schemeClr val="dk1"/>
              </a:buClr>
              <a:buSzPts val="2000"/>
              <a:buChar char="•"/>
              <a:defRPr sz="1500"/>
            </a:lvl3pPr>
            <a:lvl4pPr marL="1371600" lvl="3" indent="-257175" algn="l">
              <a:spcBef>
                <a:spcPts val="270"/>
              </a:spcBef>
              <a:spcAft>
                <a:spcPts val="0"/>
              </a:spcAft>
              <a:buClr>
                <a:schemeClr val="dk1"/>
              </a:buClr>
              <a:buSzPts val="1800"/>
              <a:buChar char="–"/>
              <a:defRPr sz="1350"/>
            </a:lvl4pPr>
            <a:lvl5pPr marL="1714500" lvl="4" indent="-257175" algn="l">
              <a:spcBef>
                <a:spcPts val="270"/>
              </a:spcBef>
              <a:spcAft>
                <a:spcPts val="0"/>
              </a:spcAft>
              <a:buClr>
                <a:schemeClr val="dk1"/>
              </a:buClr>
              <a:buSzPts val="1800"/>
              <a:buChar char="»"/>
              <a:defRPr sz="1350"/>
            </a:lvl5pPr>
            <a:lvl6pPr marL="2057400" lvl="5" indent="-257175" algn="l">
              <a:spcBef>
                <a:spcPts val="270"/>
              </a:spcBef>
              <a:spcAft>
                <a:spcPts val="0"/>
              </a:spcAft>
              <a:buClr>
                <a:schemeClr val="dk1"/>
              </a:buClr>
              <a:buSzPts val="1800"/>
              <a:buChar char="•"/>
              <a:defRPr sz="1350"/>
            </a:lvl6pPr>
            <a:lvl7pPr marL="2400300" lvl="6" indent="-257175" algn="l">
              <a:spcBef>
                <a:spcPts val="270"/>
              </a:spcBef>
              <a:spcAft>
                <a:spcPts val="0"/>
              </a:spcAft>
              <a:buClr>
                <a:schemeClr val="dk1"/>
              </a:buClr>
              <a:buSzPts val="1800"/>
              <a:buChar char="•"/>
              <a:defRPr sz="1350"/>
            </a:lvl7pPr>
            <a:lvl8pPr marL="2743200" lvl="7" indent="-257175" algn="l">
              <a:spcBef>
                <a:spcPts val="270"/>
              </a:spcBef>
              <a:spcAft>
                <a:spcPts val="0"/>
              </a:spcAft>
              <a:buClr>
                <a:schemeClr val="dk1"/>
              </a:buClr>
              <a:buSzPts val="1800"/>
              <a:buChar char="•"/>
              <a:defRPr sz="1350"/>
            </a:lvl8pPr>
            <a:lvl9pPr marL="3086100" lvl="8" indent="-257175" algn="l">
              <a:spcBef>
                <a:spcPts val="270"/>
              </a:spcBef>
              <a:spcAft>
                <a:spcPts val="0"/>
              </a:spcAft>
              <a:buClr>
                <a:schemeClr val="dk1"/>
              </a:buClr>
              <a:buSzPts val="1800"/>
              <a:buChar char="•"/>
              <a:defRPr sz="1350"/>
            </a:lvl9pPr>
          </a:lstStyle>
          <a:p>
            <a:endParaRPr/>
          </a:p>
        </p:txBody>
      </p:sp>
      <p:sp>
        <p:nvSpPr>
          <p:cNvPr id="37" name="Google Shape;37;p6"/>
          <p:cNvSpPr txBox="1">
            <a:spLocks noGrp="1"/>
          </p:cNvSpPr>
          <p:nvPr>
            <p:ph type="dt" idx="10"/>
          </p:nvPr>
        </p:nvSpPr>
        <p:spPr>
          <a:xfrm>
            <a:off x="342900" y="4767263"/>
            <a:ext cx="16002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8" name="Google Shape;38;p6"/>
          <p:cNvSpPr txBox="1">
            <a:spLocks noGrp="1"/>
          </p:cNvSpPr>
          <p:nvPr>
            <p:ph type="ftr" idx="11"/>
          </p:nvPr>
        </p:nvSpPr>
        <p:spPr>
          <a:xfrm>
            <a:off x="2343150" y="4767263"/>
            <a:ext cx="21717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9" name="Google Shape;39;p6"/>
          <p:cNvSpPr txBox="1">
            <a:spLocks noGrp="1"/>
          </p:cNvSpPr>
          <p:nvPr>
            <p:ph type="sldNum" idx="12"/>
          </p:nvPr>
        </p:nvSpPr>
        <p:spPr>
          <a:xfrm>
            <a:off x="4914900" y="4767263"/>
            <a:ext cx="16002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179904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342900" y="205979"/>
            <a:ext cx="61722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342900" y="1151335"/>
            <a:ext cx="3030141" cy="479822"/>
          </a:xfrm>
          <a:prstGeom prst="rect">
            <a:avLst/>
          </a:prstGeom>
          <a:noFill/>
          <a:ln>
            <a:noFill/>
          </a:ln>
        </p:spPr>
        <p:txBody>
          <a:bodyPr spcFirstLastPara="1" wrap="square" lIns="91425" tIns="45700" rIns="91425" bIns="45700" anchor="b" anchorCtr="0">
            <a:normAutofit/>
          </a:bodyPr>
          <a:lstStyle>
            <a:lvl1pPr marL="342900" lvl="0" indent="-171450" algn="l">
              <a:spcBef>
                <a:spcPts val="360"/>
              </a:spcBef>
              <a:spcAft>
                <a:spcPts val="0"/>
              </a:spcAft>
              <a:buClr>
                <a:schemeClr val="dk1"/>
              </a:buClr>
              <a:buSzPts val="2400"/>
              <a:buNone/>
              <a:defRPr sz="1800" b="1"/>
            </a:lvl1pPr>
            <a:lvl2pPr marL="685800" lvl="1" indent="-171450" algn="l">
              <a:spcBef>
                <a:spcPts val="300"/>
              </a:spcBef>
              <a:spcAft>
                <a:spcPts val="0"/>
              </a:spcAft>
              <a:buClr>
                <a:schemeClr val="dk1"/>
              </a:buClr>
              <a:buSzPts val="2000"/>
              <a:buNone/>
              <a:defRPr sz="1500" b="1"/>
            </a:lvl2pPr>
            <a:lvl3pPr marL="1028700" lvl="2" indent="-171450" algn="l">
              <a:spcBef>
                <a:spcPts val="270"/>
              </a:spcBef>
              <a:spcAft>
                <a:spcPts val="0"/>
              </a:spcAft>
              <a:buClr>
                <a:schemeClr val="dk1"/>
              </a:buClr>
              <a:buSzPts val="1800"/>
              <a:buNone/>
              <a:defRPr sz="1350" b="1"/>
            </a:lvl3pPr>
            <a:lvl4pPr marL="1371600" lvl="3" indent="-171450" algn="l">
              <a:spcBef>
                <a:spcPts val="240"/>
              </a:spcBef>
              <a:spcAft>
                <a:spcPts val="0"/>
              </a:spcAft>
              <a:buClr>
                <a:schemeClr val="dk1"/>
              </a:buClr>
              <a:buSzPts val="1600"/>
              <a:buNone/>
              <a:defRPr sz="1200" b="1"/>
            </a:lvl4pPr>
            <a:lvl5pPr marL="1714500" lvl="4" indent="-171450" algn="l">
              <a:spcBef>
                <a:spcPts val="240"/>
              </a:spcBef>
              <a:spcAft>
                <a:spcPts val="0"/>
              </a:spcAft>
              <a:buClr>
                <a:schemeClr val="dk1"/>
              </a:buClr>
              <a:buSzPts val="1600"/>
              <a:buNone/>
              <a:defRPr sz="1200" b="1"/>
            </a:lvl5pPr>
            <a:lvl6pPr marL="2057400" lvl="5" indent="-171450" algn="l">
              <a:spcBef>
                <a:spcPts val="240"/>
              </a:spcBef>
              <a:spcAft>
                <a:spcPts val="0"/>
              </a:spcAft>
              <a:buClr>
                <a:schemeClr val="dk1"/>
              </a:buClr>
              <a:buSzPts val="1600"/>
              <a:buNone/>
              <a:defRPr sz="1200" b="1"/>
            </a:lvl6pPr>
            <a:lvl7pPr marL="2400300" lvl="6" indent="-171450" algn="l">
              <a:spcBef>
                <a:spcPts val="240"/>
              </a:spcBef>
              <a:spcAft>
                <a:spcPts val="0"/>
              </a:spcAft>
              <a:buClr>
                <a:schemeClr val="dk1"/>
              </a:buClr>
              <a:buSzPts val="1600"/>
              <a:buNone/>
              <a:defRPr sz="1200" b="1"/>
            </a:lvl7pPr>
            <a:lvl8pPr marL="2743200" lvl="7" indent="-171450" algn="l">
              <a:spcBef>
                <a:spcPts val="240"/>
              </a:spcBef>
              <a:spcAft>
                <a:spcPts val="0"/>
              </a:spcAft>
              <a:buClr>
                <a:schemeClr val="dk1"/>
              </a:buClr>
              <a:buSzPts val="1600"/>
              <a:buNone/>
              <a:defRPr sz="1200" b="1"/>
            </a:lvl8pPr>
            <a:lvl9pPr marL="3086100" lvl="8" indent="-171450" algn="l">
              <a:spcBef>
                <a:spcPts val="240"/>
              </a:spcBef>
              <a:spcAft>
                <a:spcPts val="0"/>
              </a:spcAft>
              <a:buClr>
                <a:schemeClr val="dk1"/>
              </a:buClr>
              <a:buSzPts val="1600"/>
              <a:buNone/>
              <a:defRPr sz="1200" b="1"/>
            </a:lvl9pPr>
          </a:lstStyle>
          <a:p>
            <a:endParaRPr/>
          </a:p>
        </p:txBody>
      </p:sp>
      <p:sp>
        <p:nvSpPr>
          <p:cNvPr id="43" name="Google Shape;43;p7"/>
          <p:cNvSpPr txBox="1">
            <a:spLocks noGrp="1"/>
          </p:cNvSpPr>
          <p:nvPr>
            <p:ph type="body" idx="2"/>
          </p:nvPr>
        </p:nvSpPr>
        <p:spPr>
          <a:xfrm>
            <a:off x="342900" y="1631156"/>
            <a:ext cx="3030141" cy="2963466"/>
          </a:xfrm>
          <a:prstGeom prst="rect">
            <a:avLst/>
          </a:prstGeom>
          <a:noFill/>
          <a:ln>
            <a:noFill/>
          </a:ln>
        </p:spPr>
        <p:txBody>
          <a:bodyPr spcFirstLastPara="1" wrap="square" lIns="91425" tIns="45700" rIns="91425" bIns="45700" anchor="t" anchorCtr="0">
            <a:normAutofit/>
          </a:bodyPr>
          <a:lstStyle>
            <a:lvl1pPr marL="342900" lvl="0" indent="-285750" algn="l">
              <a:spcBef>
                <a:spcPts val="360"/>
              </a:spcBef>
              <a:spcAft>
                <a:spcPts val="0"/>
              </a:spcAft>
              <a:buClr>
                <a:schemeClr val="dk1"/>
              </a:buClr>
              <a:buSzPts val="2400"/>
              <a:buChar char="•"/>
              <a:defRPr sz="1800"/>
            </a:lvl1pPr>
            <a:lvl2pPr marL="685800" lvl="1" indent="-266700" algn="l">
              <a:spcBef>
                <a:spcPts val="300"/>
              </a:spcBef>
              <a:spcAft>
                <a:spcPts val="0"/>
              </a:spcAft>
              <a:buClr>
                <a:schemeClr val="dk1"/>
              </a:buClr>
              <a:buSzPts val="2000"/>
              <a:buChar char="–"/>
              <a:defRPr sz="1500"/>
            </a:lvl2pPr>
            <a:lvl3pPr marL="1028700" lvl="2" indent="-257175" algn="l">
              <a:spcBef>
                <a:spcPts val="270"/>
              </a:spcBef>
              <a:spcAft>
                <a:spcPts val="0"/>
              </a:spcAft>
              <a:buClr>
                <a:schemeClr val="dk1"/>
              </a:buClr>
              <a:buSzPts val="1800"/>
              <a:buChar char="•"/>
              <a:defRPr sz="1350"/>
            </a:lvl3pPr>
            <a:lvl4pPr marL="1371600" lvl="3" indent="-247650" algn="l">
              <a:spcBef>
                <a:spcPts val="240"/>
              </a:spcBef>
              <a:spcAft>
                <a:spcPts val="0"/>
              </a:spcAft>
              <a:buClr>
                <a:schemeClr val="dk1"/>
              </a:buClr>
              <a:buSzPts val="1600"/>
              <a:buChar char="–"/>
              <a:defRPr sz="1200"/>
            </a:lvl4pPr>
            <a:lvl5pPr marL="1714500" lvl="4" indent="-247650" algn="l">
              <a:spcBef>
                <a:spcPts val="240"/>
              </a:spcBef>
              <a:spcAft>
                <a:spcPts val="0"/>
              </a:spcAft>
              <a:buClr>
                <a:schemeClr val="dk1"/>
              </a:buClr>
              <a:buSzPts val="1600"/>
              <a:buChar char="»"/>
              <a:defRPr sz="1200"/>
            </a:lvl5pPr>
            <a:lvl6pPr marL="2057400" lvl="5" indent="-247650" algn="l">
              <a:spcBef>
                <a:spcPts val="240"/>
              </a:spcBef>
              <a:spcAft>
                <a:spcPts val="0"/>
              </a:spcAft>
              <a:buClr>
                <a:schemeClr val="dk1"/>
              </a:buClr>
              <a:buSzPts val="1600"/>
              <a:buChar char="•"/>
              <a:defRPr sz="1200"/>
            </a:lvl6pPr>
            <a:lvl7pPr marL="2400300" lvl="6" indent="-247650" algn="l">
              <a:spcBef>
                <a:spcPts val="240"/>
              </a:spcBef>
              <a:spcAft>
                <a:spcPts val="0"/>
              </a:spcAft>
              <a:buClr>
                <a:schemeClr val="dk1"/>
              </a:buClr>
              <a:buSzPts val="1600"/>
              <a:buChar char="•"/>
              <a:defRPr sz="1200"/>
            </a:lvl7pPr>
            <a:lvl8pPr marL="2743200" lvl="7" indent="-247650" algn="l">
              <a:spcBef>
                <a:spcPts val="240"/>
              </a:spcBef>
              <a:spcAft>
                <a:spcPts val="0"/>
              </a:spcAft>
              <a:buClr>
                <a:schemeClr val="dk1"/>
              </a:buClr>
              <a:buSzPts val="1600"/>
              <a:buChar char="•"/>
              <a:defRPr sz="1200"/>
            </a:lvl8pPr>
            <a:lvl9pPr marL="3086100" lvl="8" indent="-247650" algn="l">
              <a:spcBef>
                <a:spcPts val="240"/>
              </a:spcBef>
              <a:spcAft>
                <a:spcPts val="0"/>
              </a:spcAft>
              <a:buClr>
                <a:schemeClr val="dk1"/>
              </a:buClr>
              <a:buSzPts val="1600"/>
              <a:buChar char="•"/>
              <a:defRPr sz="1200"/>
            </a:lvl9pPr>
          </a:lstStyle>
          <a:p>
            <a:endParaRPr/>
          </a:p>
        </p:txBody>
      </p:sp>
      <p:sp>
        <p:nvSpPr>
          <p:cNvPr id="44" name="Google Shape;44;p7"/>
          <p:cNvSpPr txBox="1">
            <a:spLocks noGrp="1"/>
          </p:cNvSpPr>
          <p:nvPr>
            <p:ph type="body" idx="3"/>
          </p:nvPr>
        </p:nvSpPr>
        <p:spPr>
          <a:xfrm>
            <a:off x="3483769" y="1151335"/>
            <a:ext cx="3031331" cy="479822"/>
          </a:xfrm>
          <a:prstGeom prst="rect">
            <a:avLst/>
          </a:prstGeom>
          <a:noFill/>
          <a:ln>
            <a:noFill/>
          </a:ln>
        </p:spPr>
        <p:txBody>
          <a:bodyPr spcFirstLastPara="1" wrap="square" lIns="91425" tIns="45700" rIns="91425" bIns="45700" anchor="b" anchorCtr="0">
            <a:normAutofit/>
          </a:bodyPr>
          <a:lstStyle>
            <a:lvl1pPr marL="342900" lvl="0" indent="-171450" algn="l">
              <a:spcBef>
                <a:spcPts val="360"/>
              </a:spcBef>
              <a:spcAft>
                <a:spcPts val="0"/>
              </a:spcAft>
              <a:buClr>
                <a:schemeClr val="dk1"/>
              </a:buClr>
              <a:buSzPts val="2400"/>
              <a:buNone/>
              <a:defRPr sz="1800" b="1"/>
            </a:lvl1pPr>
            <a:lvl2pPr marL="685800" lvl="1" indent="-171450" algn="l">
              <a:spcBef>
                <a:spcPts val="300"/>
              </a:spcBef>
              <a:spcAft>
                <a:spcPts val="0"/>
              </a:spcAft>
              <a:buClr>
                <a:schemeClr val="dk1"/>
              </a:buClr>
              <a:buSzPts val="2000"/>
              <a:buNone/>
              <a:defRPr sz="1500" b="1"/>
            </a:lvl2pPr>
            <a:lvl3pPr marL="1028700" lvl="2" indent="-171450" algn="l">
              <a:spcBef>
                <a:spcPts val="270"/>
              </a:spcBef>
              <a:spcAft>
                <a:spcPts val="0"/>
              </a:spcAft>
              <a:buClr>
                <a:schemeClr val="dk1"/>
              </a:buClr>
              <a:buSzPts val="1800"/>
              <a:buNone/>
              <a:defRPr sz="1350" b="1"/>
            </a:lvl3pPr>
            <a:lvl4pPr marL="1371600" lvl="3" indent="-171450" algn="l">
              <a:spcBef>
                <a:spcPts val="240"/>
              </a:spcBef>
              <a:spcAft>
                <a:spcPts val="0"/>
              </a:spcAft>
              <a:buClr>
                <a:schemeClr val="dk1"/>
              </a:buClr>
              <a:buSzPts val="1600"/>
              <a:buNone/>
              <a:defRPr sz="1200" b="1"/>
            </a:lvl4pPr>
            <a:lvl5pPr marL="1714500" lvl="4" indent="-171450" algn="l">
              <a:spcBef>
                <a:spcPts val="240"/>
              </a:spcBef>
              <a:spcAft>
                <a:spcPts val="0"/>
              </a:spcAft>
              <a:buClr>
                <a:schemeClr val="dk1"/>
              </a:buClr>
              <a:buSzPts val="1600"/>
              <a:buNone/>
              <a:defRPr sz="1200" b="1"/>
            </a:lvl5pPr>
            <a:lvl6pPr marL="2057400" lvl="5" indent="-171450" algn="l">
              <a:spcBef>
                <a:spcPts val="240"/>
              </a:spcBef>
              <a:spcAft>
                <a:spcPts val="0"/>
              </a:spcAft>
              <a:buClr>
                <a:schemeClr val="dk1"/>
              </a:buClr>
              <a:buSzPts val="1600"/>
              <a:buNone/>
              <a:defRPr sz="1200" b="1"/>
            </a:lvl6pPr>
            <a:lvl7pPr marL="2400300" lvl="6" indent="-171450" algn="l">
              <a:spcBef>
                <a:spcPts val="240"/>
              </a:spcBef>
              <a:spcAft>
                <a:spcPts val="0"/>
              </a:spcAft>
              <a:buClr>
                <a:schemeClr val="dk1"/>
              </a:buClr>
              <a:buSzPts val="1600"/>
              <a:buNone/>
              <a:defRPr sz="1200" b="1"/>
            </a:lvl7pPr>
            <a:lvl8pPr marL="2743200" lvl="7" indent="-171450" algn="l">
              <a:spcBef>
                <a:spcPts val="240"/>
              </a:spcBef>
              <a:spcAft>
                <a:spcPts val="0"/>
              </a:spcAft>
              <a:buClr>
                <a:schemeClr val="dk1"/>
              </a:buClr>
              <a:buSzPts val="1600"/>
              <a:buNone/>
              <a:defRPr sz="1200" b="1"/>
            </a:lvl8pPr>
            <a:lvl9pPr marL="3086100" lvl="8" indent="-171450" algn="l">
              <a:spcBef>
                <a:spcPts val="240"/>
              </a:spcBef>
              <a:spcAft>
                <a:spcPts val="0"/>
              </a:spcAft>
              <a:buClr>
                <a:schemeClr val="dk1"/>
              </a:buClr>
              <a:buSzPts val="1600"/>
              <a:buNone/>
              <a:defRPr sz="1200" b="1"/>
            </a:lvl9pPr>
          </a:lstStyle>
          <a:p>
            <a:endParaRPr/>
          </a:p>
        </p:txBody>
      </p:sp>
      <p:sp>
        <p:nvSpPr>
          <p:cNvPr id="45" name="Google Shape;45;p7"/>
          <p:cNvSpPr txBox="1">
            <a:spLocks noGrp="1"/>
          </p:cNvSpPr>
          <p:nvPr>
            <p:ph type="body" idx="4"/>
          </p:nvPr>
        </p:nvSpPr>
        <p:spPr>
          <a:xfrm>
            <a:off x="3483769" y="1631156"/>
            <a:ext cx="3031331" cy="2963466"/>
          </a:xfrm>
          <a:prstGeom prst="rect">
            <a:avLst/>
          </a:prstGeom>
          <a:noFill/>
          <a:ln>
            <a:noFill/>
          </a:ln>
        </p:spPr>
        <p:txBody>
          <a:bodyPr spcFirstLastPara="1" wrap="square" lIns="91425" tIns="45700" rIns="91425" bIns="45700" anchor="t" anchorCtr="0">
            <a:normAutofit/>
          </a:bodyPr>
          <a:lstStyle>
            <a:lvl1pPr marL="342900" lvl="0" indent="-285750" algn="l">
              <a:spcBef>
                <a:spcPts val="360"/>
              </a:spcBef>
              <a:spcAft>
                <a:spcPts val="0"/>
              </a:spcAft>
              <a:buClr>
                <a:schemeClr val="dk1"/>
              </a:buClr>
              <a:buSzPts val="2400"/>
              <a:buChar char="•"/>
              <a:defRPr sz="1800"/>
            </a:lvl1pPr>
            <a:lvl2pPr marL="685800" lvl="1" indent="-266700" algn="l">
              <a:spcBef>
                <a:spcPts val="300"/>
              </a:spcBef>
              <a:spcAft>
                <a:spcPts val="0"/>
              </a:spcAft>
              <a:buClr>
                <a:schemeClr val="dk1"/>
              </a:buClr>
              <a:buSzPts val="2000"/>
              <a:buChar char="–"/>
              <a:defRPr sz="1500"/>
            </a:lvl2pPr>
            <a:lvl3pPr marL="1028700" lvl="2" indent="-257175" algn="l">
              <a:spcBef>
                <a:spcPts val="270"/>
              </a:spcBef>
              <a:spcAft>
                <a:spcPts val="0"/>
              </a:spcAft>
              <a:buClr>
                <a:schemeClr val="dk1"/>
              </a:buClr>
              <a:buSzPts val="1800"/>
              <a:buChar char="•"/>
              <a:defRPr sz="1350"/>
            </a:lvl3pPr>
            <a:lvl4pPr marL="1371600" lvl="3" indent="-247650" algn="l">
              <a:spcBef>
                <a:spcPts val="240"/>
              </a:spcBef>
              <a:spcAft>
                <a:spcPts val="0"/>
              </a:spcAft>
              <a:buClr>
                <a:schemeClr val="dk1"/>
              </a:buClr>
              <a:buSzPts val="1600"/>
              <a:buChar char="–"/>
              <a:defRPr sz="1200"/>
            </a:lvl4pPr>
            <a:lvl5pPr marL="1714500" lvl="4" indent="-247650" algn="l">
              <a:spcBef>
                <a:spcPts val="240"/>
              </a:spcBef>
              <a:spcAft>
                <a:spcPts val="0"/>
              </a:spcAft>
              <a:buClr>
                <a:schemeClr val="dk1"/>
              </a:buClr>
              <a:buSzPts val="1600"/>
              <a:buChar char="»"/>
              <a:defRPr sz="1200"/>
            </a:lvl5pPr>
            <a:lvl6pPr marL="2057400" lvl="5" indent="-247650" algn="l">
              <a:spcBef>
                <a:spcPts val="240"/>
              </a:spcBef>
              <a:spcAft>
                <a:spcPts val="0"/>
              </a:spcAft>
              <a:buClr>
                <a:schemeClr val="dk1"/>
              </a:buClr>
              <a:buSzPts val="1600"/>
              <a:buChar char="•"/>
              <a:defRPr sz="1200"/>
            </a:lvl6pPr>
            <a:lvl7pPr marL="2400300" lvl="6" indent="-247650" algn="l">
              <a:spcBef>
                <a:spcPts val="240"/>
              </a:spcBef>
              <a:spcAft>
                <a:spcPts val="0"/>
              </a:spcAft>
              <a:buClr>
                <a:schemeClr val="dk1"/>
              </a:buClr>
              <a:buSzPts val="1600"/>
              <a:buChar char="•"/>
              <a:defRPr sz="1200"/>
            </a:lvl7pPr>
            <a:lvl8pPr marL="2743200" lvl="7" indent="-247650" algn="l">
              <a:spcBef>
                <a:spcPts val="240"/>
              </a:spcBef>
              <a:spcAft>
                <a:spcPts val="0"/>
              </a:spcAft>
              <a:buClr>
                <a:schemeClr val="dk1"/>
              </a:buClr>
              <a:buSzPts val="1600"/>
              <a:buChar char="•"/>
              <a:defRPr sz="1200"/>
            </a:lvl8pPr>
            <a:lvl9pPr marL="3086100" lvl="8" indent="-247650" algn="l">
              <a:spcBef>
                <a:spcPts val="240"/>
              </a:spcBef>
              <a:spcAft>
                <a:spcPts val="0"/>
              </a:spcAft>
              <a:buClr>
                <a:schemeClr val="dk1"/>
              </a:buClr>
              <a:buSzPts val="1600"/>
              <a:buChar char="•"/>
              <a:defRPr sz="1200"/>
            </a:lvl9pPr>
          </a:lstStyle>
          <a:p>
            <a:endParaRPr/>
          </a:p>
        </p:txBody>
      </p:sp>
      <p:sp>
        <p:nvSpPr>
          <p:cNvPr id="46" name="Google Shape;46;p7"/>
          <p:cNvSpPr txBox="1">
            <a:spLocks noGrp="1"/>
          </p:cNvSpPr>
          <p:nvPr>
            <p:ph type="dt" idx="10"/>
          </p:nvPr>
        </p:nvSpPr>
        <p:spPr>
          <a:xfrm>
            <a:off x="342900" y="4767263"/>
            <a:ext cx="16002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7" name="Google Shape;47;p7"/>
          <p:cNvSpPr txBox="1">
            <a:spLocks noGrp="1"/>
          </p:cNvSpPr>
          <p:nvPr>
            <p:ph type="ftr" idx="11"/>
          </p:nvPr>
        </p:nvSpPr>
        <p:spPr>
          <a:xfrm>
            <a:off x="2343150" y="4767263"/>
            <a:ext cx="21717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8" name="Google Shape;48;p7"/>
          <p:cNvSpPr txBox="1">
            <a:spLocks noGrp="1"/>
          </p:cNvSpPr>
          <p:nvPr>
            <p:ph type="sldNum" idx="12"/>
          </p:nvPr>
        </p:nvSpPr>
        <p:spPr>
          <a:xfrm>
            <a:off x="4914900" y="4767263"/>
            <a:ext cx="16002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6811354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342900" y="205979"/>
            <a:ext cx="61722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342900" y="4767263"/>
            <a:ext cx="16002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2" name="Google Shape;52;p8"/>
          <p:cNvSpPr txBox="1">
            <a:spLocks noGrp="1"/>
          </p:cNvSpPr>
          <p:nvPr>
            <p:ph type="ftr" idx="11"/>
          </p:nvPr>
        </p:nvSpPr>
        <p:spPr>
          <a:xfrm>
            <a:off x="2343150" y="4767263"/>
            <a:ext cx="21717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3" name="Google Shape;53;p8"/>
          <p:cNvSpPr txBox="1">
            <a:spLocks noGrp="1"/>
          </p:cNvSpPr>
          <p:nvPr>
            <p:ph type="sldNum" idx="12"/>
          </p:nvPr>
        </p:nvSpPr>
        <p:spPr>
          <a:xfrm>
            <a:off x="4914900" y="4767263"/>
            <a:ext cx="16002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7096653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342900" y="204787"/>
            <a:ext cx="2256235" cy="8715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5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2681287" y="204788"/>
            <a:ext cx="3833813" cy="4389835"/>
          </a:xfrm>
          <a:prstGeom prst="rect">
            <a:avLst/>
          </a:prstGeom>
          <a:noFill/>
          <a:ln>
            <a:noFill/>
          </a:ln>
        </p:spPr>
        <p:txBody>
          <a:bodyPr spcFirstLastPara="1" wrap="square" lIns="91425" tIns="45700" rIns="91425" bIns="45700" anchor="t" anchorCtr="0">
            <a:normAutofit/>
          </a:bodyPr>
          <a:lstStyle>
            <a:lvl1pPr marL="342900" lvl="0" indent="-323850" algn="l">
              <a:spcBef>
                <a:spcPts val="480"/>
              </a:spcBef>
              <a:spcAft>
                <a:spcPts val="0"/>
              </a:spcAft>
              <a:buClr>
                <a:schemeClr val="dk1"/>
              </a:buClr>
              <a:buSzPts val="3200"/>
              <a:buChar char="•"/>
              <a:defRPr sz="2400"/>
            </a:lvl1pPr>
            <a:lvl2pPr marL="685800" lvl="1" indent="-304800" algn="l">
              <a:spcBef>
                <a:spcPts val="420"/>
              </a:spcBef>
              <a:spcAft>
                <a:spcPts val="0"/>
              </a:spcAft>
              <a:buClr>
                <a:schemeClr val="dk1"/>
              </a:buClr>
              <a:buSzPts val="2800"/>
              <a:buChar char="–"/>
              <a:defRPr sz="2100"/>
            </a:lvl2pPr>
            <a:lvl3pPr marL="1028700" lvl="2" indent="-285750" algn="l">
              <a:spcBef>
                <a:spcPts val="360"/>
              </a:spcBef>
              <a:spcAft>
                <a:spcPts val="0"/>
              </a:spcAft>
              <a:buClr>
                <a:schemeClr val="dk1"/>
              </a:buClr>
              <a:buSzPts val="2400"/>
              <a:buChar char="•"/>
              <a:defRPr sz="1800"/>
            </a:lvl3pPr>
            <a:lvl4pPr marL="1371600" lvl="3" indent="-266700" algn="l">
              <a:spcBef>
                <a:spcPts val="300"/>
              </a:spcBef>
              <a:spcAft>
                <a:spcPts val="0"/>
              </a:spcAft>
              <a:buClr>
                <a:schemeClr val="dk1"/>
              </a:buClr>
              <a:buSzPts val="2000"/>
              <a:buChar char="–"/>
              <a:defRPr sz="1500"/>
            </a:lvl4pPr>
            <a:lvl5pPr marL="1714500" lvl="4" indent="-266700" algn="l">
              <a:spcBef>
                <a:spcPts val="300"/>
              </a:spcBef>
              <a:spcAft>
                <a:spcPts val="0"/>
              </a:spcAft>
              <a:buClr>
                <a:schemeClr val="dk1"/>
              </a:buClr>
              <a:buSzPts val="2000"/>
              <a:buChar char="»"/>
              <a:defRPr sz="1500"/>
            </a:lvl5pPr>
            <a:lvl6pPr marL="2057400" lvl="5" indent="-266700" algn="l">
              <a:spcBef>
                <a:spcPts val="300"/>
              </a:spcBef>
              <a:spcAft>
                <a:spcPts val="0"/>
              </a:spcAft>
              <a:buClr>
                <a:schemeClr val="dk1"/>
              </a:buClr>
              <a:buSzPts val="2000"/>
              <a:buChar char="•"/>
              <a:defRPr sz="1500"/>
            </a:lvl6pPr>
            <a:lvl7pPr marL="2400300" lvl="6" indent="-266700" algn="l">
              <a:spcBef>
                <a:spcPts val="300"/>
              </a:spcBef>
              <a:spcAft>
                <a:spcPts val="0"/>
              </a:spcAft>
              <a:buClr>
                <a:schemeClr val="dk1"/>
              </a:buClr>
              <a:buSzPts val="2000"/>
              <a:buChar char="•"/>
              <a:defRPr sz="1500"/>
            </a:lvl7pPr>
            <a:lvl8pPr marL="2743200" lvl="7" indent="-266700" algn="l">
              <a:spcBef>
                <a:spcPts val="300"/>
              </a:spcBef>
              <a:spcAft>
                <a:spcPts val="0"/>
              </a:spcAft>
              <a:buClr>
                <a:schemeClr val="dk1"/>
              </a:buClr>
              <a:buSzPts val="2000"/>
              <a:buChar char="•"/>
              <a:defRPr sz="1500"/>
            </a:lvl8pPr>
            <a:lvl9pPr marL="3086100" lvl="8" indent="-266700" algn="l">
              <a:spcBef>
                <a:spcPts val="300"/>
              </a:spcBef>
              <a:spcAft>
                <a:spcPts val="0"/>
              </a:spcAft>
              <a:buClr>
                <a:schemeClr val="dk1"/>
              </a:buClr>
              <a:buSzPts val="2000"/>
              <a:buChar char="•"/>
              <a:defRPr sz="1500"/>
            </a:lvl9pPr>
          </a:lstStyle>
          <a:p>
            <a:endParaRPr/>
          </a:p>
        </p:txBody>
      </p:sp>
      <p:sp>
        <p:nvSpPr>
          <p:cNvPr id="57" name="Google Shape;57;p9"/>
          <p:cNvSpPr txBox="1">
            <a:spLocks noGrp="1"/>
          </p:cNvSpPr>
          <p:nvPr>
            <p:ph type="body" idx="2"/>
          </p:nvPr>
        </p:nvSpPr>
        <p:spPr>
          <a:xfrm>
            <a:off x="342900" y="1076326"/>
            <a:ext cx="2256235" cy="3518297"/>
          </a:xfrm>
          <a:prstGeom prst="rect">
            <a:avLst/>
          </a:prstGeom>
          <a:noFill/>
          <a:ln>
            <a:noFill/>
          </a:ln>
        </p:spPr>
        <p:txBody>
          <a:bodyPr spcFirstLastPara="1" wrap="square" lIns="91425" tIns="45700" rIns="91425" bIns="45700" anchor="t" anchorCtr="0">
            <a:normAutofit/>
          </a:bodyPr>
          <a:lstStyle>
            <a:lvl1pPr marL="342900" lvl="0" indent="-171450" algn="l">
              <a:spcBef>
                <a:spcPts val="210"/>
              </a:spcBef>
              <a:spcAft>
                <a:spcPts val="0"/>
              </a:spcAft>
              <a:buClr>
                <a:schemeClr val="dk1"/>
              </a:buClr>
              <a:buSzPts val="1400"/>
              <a:buNone/>
              <a:defRPr sz="1050"/>
            </a:lvl1pPr>
            <a:lvl2pPr marL="685800" lvl="1" indent="-171450" algn="l">
              <a:spcBef>
                <a:spcPts val="180"/>
              </a:spcBef>
              <a:spcAft>
                <a:spcPts val="0"/>
              </a:spcAft>
              <a:buClr>
                <a:schemeClr val="dk1"/>
              </a:buClr>
              <a:buSzPts val="1200"/>
              <a:buNone/>
              <a:defRPr sz="900"/>
            </a:lvl2pPr>
            <a:lvl3pPr marL="1028700" lvl="2" indent="-171450" algn="l">
              <a:spcBef>
                <a:spcPts val="150"/>
              </a:spcBef>
              <a:spcAft>
                <a:spcPts val="0"/>
              </a:spcAft>
              <a:buClr>
                <a:schemeClr val="dk1"/>
              </a:buClr>
              <a:buSzPts val="1000"/>
              <a:buNone/>
              <a:defRPr sz="750"/>
            </a:lvl3pPr>
            <a:lvl4pPr marL="1371600" lvl="3" indent="-171450" algn="l">
              <a:spcBef>
                <a:spcPts val="135"/>
              </a:spcBef>
              <a:spcAft>
                <a:spcPts val="0"/>
              </a:spcAft>
              <a:buClr>
                <a:schemeClr val="dk1"/>
              </a:buClr>
              <a:buSzPts val="900"/>
              <a:buNone/>
              <a:defRPr sz="675"/>
            </a:lvl4pPr>
            <a:lvl5pPr marL="1714500" lvl="4" indent="-171450" algn="l">
              <a:spcBef>
                <a:spcPts val="135"/>
              </a:spcBef>
              <a:spcAft>
                <a:spcPts val="0"/>
              </a:spcAft>
              <a:buClr>
                <a:schemeClr val="dk1"/>
              </a:buClr>
              <a:buSzPts val="900"/>
              <a:buNone/>
              <a:defRPr sz="675"/>
            </a:lvl5pPr>
            <a:lvl6pPr marL="2057400" lvl="5" indent="-171450" algn="l">
              <a:spcBef>
                <a:spcPts val="135"/>
              </a:spcBef>
              <a:spcAft>
                <a:spcPts val="0"/>
              </a:spcAft>
              <a:buClr>
                <a:schemeClr val="dk1"/>
              </a:buClr>
              <a:buSzPts val="900"/>
              <a:buNone/>
              <a:defRPr sz="675"/>
            </a:lvl6pPr>
            <a:lvl7pPr marL="2400300" lvl="6" indent="-171450" algn="l">
              <a:spcBef>
                <a:spcPts val="135"/>
              </a:spcBef>
              <a:spcAft>
                <a:spcPts val="0"/>
              </a:spcAft>
              <a:buClr>
                <a:schemeClr val="dk1"/>
              </a:buClr>
              <a:buSzPts val="900"/>
              <a:buNone/>
              <a:defRPr sz="675"/>
            </a:lvl7pPr>
            <a:lvl8pPr marL="2743200" lvl="7" indent="-171450" algn="l">
              <a:spcBef>
                <a:spcPts val="135"/>
              </a:spcBef>
              <a:spcAft>
                <a:spcPts val="0"/>
              </a:spcAft>
              <a:buClr>
                <a:schemeClr val="dk1"/>
              </a:buClr>
              <a:buSzPts val="900"/>
              <a:buNone/>
              <a:defRPr sz="675"/>
            </a:lvl8pPr>
            <a:lvl9pPr marL="3086100" lvl="8" indent="-171450" algn="l">
              <a:spcBef>
                <a:spcPts val="135"/>
              </a:spcBef>
              <a:spcAft>
                <a:spcPts val="0"/>
              </a:spcAft>
              <a:buClr>
                <a:schemeClr val="dk1"/>
              </a:buClr>
              <a:buSzPts val="900"/>
              <a:buNone/>
              <a:defRPr sz="675"/>
            </a:lvl9pPr>
          </a:lstStyle>
          <a:p>
            <a:endParaRPr/>
          </a:p>
        </p:txBody>
      </p:sp>
      <p:sp>
        <p:nvSpPr>
          <p:cNvPr id="58" name="Google Shape;58;p9"/>
          <p:cNvSpPr txBox="1">
            <a:spLocks noGrp="1"/>
          </p:cNvSpPr>
          <p:nvPr>
            <p:ph type="dt" idx="10"/>
          </p:nvPr>
        </p:nvSpPr>
        <p:spPr>
          <a:xfrm>
            <a:off x="342900" y="4767263"/>
            <a:ext cx="16002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9" name="Google Shape;59;p9"/>
          <p:cNvSpPr txBox="1">
            <a:spLocks noGrp="1"/>
          </p:cNvSpPr>
          <p:nvPr>
            <p:ph type="ftr" idx="11"/>
          </p:nvPr>
        </p:nvSpPr>
        <p:spPr>
          <a:xfrm>
            <a:off x="2343150" y="4767263"/>
            <a:ext cx="21717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0" name="Google Shape;60;p9"/>
          <p:cNvSpPr txBox="1">
            <a:spLocks noGrp="1"/>
          </p:cNvSpPr>
          <p:nvPr>
            <p:ph type="sldNum" idx="12"/>
          </p:nvPr>
        </p:nvSpPr>
        <p:spPr>
          <a:xfrm>
            <a:off x="4914900" y="4767263"/>
            <a:ext cx="16002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1932107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344216" y="3600450"/>
            <a:ext cx="4114800" cy="425054"/>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5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344216" y="459581"/>
            <a:ext cx="4114800" cy="3086100"/>
          </a:xfrm>
          <a:prstGeom prst="rect">
            <a:avLst/>
          </a:prstGeom>
          <a:noFill/>
          <a:ln>
            <a:noFill/>
          </a:ln>
        </p:spPr>
        <p:txBody>
          <a:bodyPr/>
          <a:lstStyle/>
          <a:p>
            <a:endParaRPr lang="en-US" dirty="0"/>
          </a:p>
        </p:txBody>
      </p:sp>
      <p:sp>
        <p:nvSpPr>
          <p:cNvPr id="64" name="Google Shape;64;p10"/>
          <p:cNvSpPr txBox="1">
            <a:spLocks noGrp="1"/>
          </p:cNvSpPr>
          <p:nvPr>
            <p:ph type="body" idx="1"/>
          </p:nvPr>
        </p:nvSpPr>
        <p:spPr>
          <a:xfrm>
            <a:off x="1344216" y="4025503"/>
            <a:ext cx="4114800" cy="603647"/>
          </a:xfrm>
          <a:prstGeom prst="rect">
            <a:avLst/>
          </a:prstGeom>
          <a:noFill/>
          <a:ln>
            <a:noFill/>
          </a:ln>
        </p:spPr>
        <p:txBody>
          <a:bodyPr spcFirstLastPara="1" wrap="square" lIns="91425" tIns="45700" rIns="91425" bIns="45700" anchor="t" anchorCtr="0">
            <a:normAutofit/>
          </a:bodyPr>
          <a:lstStyle>
            <a:lvl1pPr marL="342900" lvl="0" indent="-171450" algn="l">
              <a:spcBef>
                <a:spcPts val="210"/>
              </a:spcBef>
              <a:spcAft>
                <a:spcPts val="0"/>
              </a:spcAft>
              <a:buClr>
                <a:schemeClr val="dk1"/>
              </a:buClr>
              <a:buSzPts val="1400"/>
              <a:buNone/>
              <a:defRPr sz="1050"/>
            </a:lvl1pPr>
            <a:lvl2pPr marL="685800" lvl="1" indent="-171450" algn="l">
              <a:spcBef>
                <a:spcPts val="180"/>
              </a:spcBef>
              <a:spcAft>
                <a:spcPts val="0"/>
              </a:spcAft>
              <a:buClr>
                <a:schemeClr val="dk1"/>
              </a:buClr>
              <a:buSzPts val="1200"/>
              <a:buNone/>
              <a:defRPr sz="900"/>
            </a:lvl2pPr>
            <a:lvl3pPr marL="1028700" lvl="2" indent="-171450" algn="l">
              <a:spcBef>
                <a:spcPts val="150"/>
              </a:spcBef>
              <a:spcAft>
                <a:spcPts val="0"/>
              </a:spcAft>
              <a:buClr>
                <a:schemeClr val="dk1"/>
              </a:buClr>
              <a:buSzPts val="1000"/>
              <a:buNone/>
              <a:defRPr sz="750"/>
            </a:lvl3pPr>
            <a:lvl4pPr marL="1371600" lvl="3" indent="-171450" algn="l">
              <a:spcBef>
                <a:spcPts val="135"/>
              </a:spcBef>
              <a:spcAft>
                <a:spcPts val="0"/>
              </a:spcAft>
              <a:buClr>
                <a:schemeClr val="dk1"/>
              </a:buClr>
              <a:buSzPts val="900"/>
              <a:buNone/>
              <a:defRPr sz="675"/>
            </a:lvl4pPr>
            <a:lvl5pPr marL="1714500" lvl="4" indent="-171450" algn="l">
              <a:spcBef>
                <a:spcPts val="135"/>
              </a:spcBef>
              <a:spcAft>
                <a:spcPts val="0"/>
              </a:spcAft>
              <a:buClr>
                <a:schemeClr val="dk1"/>
              </a:buClr>
              <a:buSzPts val="900"/>
              <a:buNone/>
              <a:defRPr sz="675"/>
            </a:lvl5pPr>
            <a:lvl6pPr marL="2057400" lvl="5" indent="-171450" algn="l">
              <a:spcBef>
                <a:spcPts val="135"/>
              </a:spcBef>
              <a:spcAft>
                <a:spcPts val="0"/>
              </a:spcAft>
              <a:buClr>
                <a:schemeClr val="dk1"/>
              </a:buClr>
              <a:buSzPts val="900"/>
              <a:buNone/>
              <a:defRPr sz="675"/>
            </a:lvl6pPr>
            <a:lvl7pPr marL="2400300" lvl="6" indent="-171450" algn="l">
              <a:spcBef>
                <a:spcPts val="135"/>
              </a:spcBef>
              <a:spcAft>
                <a:spcPts val="0"/>
              </a:spcAft>
              <a:buClr>
                <a:schemeClr val="dk1"/>
              </a:buClr>
              <a:buSzPts val="900"/>
              <a:buNone/>
              <a:defRPr sz="675"/>
            </a:lvl7pPr>
            <a:lvl8pPr marL="2743200" lvl="7" indent="-171450" algn="l">
              <a:spcBef>
                <a:spcPts val="135"/>
              </a:spcBef>
              <a:spcAft>
                <a:spcPts val="0"/>
              </a:spcAft>
              <a:buClr>
                <a:schemeClr val="dk1"/>
              </a:buClr>
              <a:buSzPts val="900"/>
              <a:buNone/>
              <a:defRPr sz="675"/>
            </a:lvl8pPr>
            <a:lvl9pPr marL="3086100" lvl="8" indent="-171450" algn="l">
              <a:spcBef>
                <a:spcPts val="135"/>
              </a:spcBef>
              <a:spcAft>
                <a:spcPts val="0"/>
              </a:spcAft>
              <a:buClr>
                <a:schemeClr val="dk1"/>
              </a:buClr>
              <a:buSzPts val="900"/>
              <a:buNone/>
              <a:defRPr sz="675"/>
            </a:lvl9pPr>
          </a:lstStyle>
          <a:p>
            <a:endParaRPr/>
          </a:p>
        </p:txBody>
      </p:sp>
      <p:sp>
        <p:nvSpPr>
          <p:cNvPr id="65" name="Google Shape;65;p10"/>
          <p:cNvSpPr txBox="1">
            <a:spLocks noGrp="1"/>
          </p:cNvSpPr>
          <p:nvPr>
            <p:ph type="dt" idx="10"/>
          </p:nvPr>
        </p:nvSpPr>
        <p:spPr>
          <a:xfrm>
            <a:off x="342900" y="4767263"/>
            <a:ext cx="16002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6" name="Google Shape;66;p10"/>
          <p:cNvSpPr txBox="1">
            <a:spLocks noGrp="1"/>
          </p:cNvSpPr>
          <p:nvPr>
            <p:ph type="ftr" idx="11"/>
          </p:nvPr>
        </p:nvSpPr>
        <p:spPr>
          <a:xfrm>
            <a:off x="2343150" y="4767263"/>
            <a:ext cx="21717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7" name="Google Shape;67;p10"/>
          <p:cNvSpPr txBox="1">
            <a:spLocks noGrp="1"/>
          </p:cNvSpPr>
          <p:nvPr>
            <p:ph type="sldNum" idx="12"/>
          </p:nvPr>
        </p:nvSpPr>
        <p:spPr>
          <a:xfrm>
            <a:off x="4914900" y="4767263"/>
            <a:ext cx="16002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3713547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342900" y="205979"/>
            <a:ext cx="61722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1731765" y="-188714"/>
            <a:ext cx="3394472" cy="6172200"/>
          </a:xfrm>
          <a:prstGeom prst="rect">
            <a:avLst/>
          </a:prstGeom>
          <a:noFill/>
          <a:ln>
            <a:noFill/>
          </a:ln>
        </p:spPr>
        <p:txBody>
          <a:bodyPr spcFirstLastPara="1" wrap="square" lIns="91425" tIns="45700" rIns="91425" bIns="45700" anchor="t" anchorCtr="0">
            <a:normAutofit/>
          </a:bodyPr>
          <a:lstStyle>
            <a:lvl1pPr marL="342900" lvl="0" indent="-257175" algn="l">
              <a:spcBef>
                <a:spcPts val="270"/>
              </a:spcBef>
              <a:spcAft>
                <a:spcPts val="0"/>
              </a:spcAft>
              <a:buClr>
                <a:schemeClr val="dk1"/>
              </a:buClr>
              <a:buSzPts val="1800"/>
              <a:buChar char="•"/>
              <a:defRPr/>
            </a:lvl1pPr>
            <a:lvl2pPr marL="685800" lvl="1" indent="-257175" algn="l">
              <a:spcBef>
                <a:spcPts val="270"/>
              </a:spcBef>
              <a:spcAft>
                <a:spcPts val="0"/>
              </a:spcAft>
              <a:buClr>
                <a:schemeClr val="dk1"/>
              </a:buClr>
              <a:buSzPts val="1800"/>
              <a:buChar char="–"/>
              <a:defRPr/>
            </a:lvl2pPr>
            <a:lvl3pPr marL="1028700" lvl="2" indent="-257175" algn="l">
              <a:spcBef>
                <a:spcPts val="270"/>
              </a:spcBef>
              <a:spcAft>
                <a:spcPts val="0"/>
              </a:spcAft>
              <a:buClr>
                <a:schemeClr val="dk1"/>
              </a:buClr>
              <a:buSzPts val="1800"/>
              <a:buChar char="•"/>
              <a:defRPr/>
            </a:lvl3pPr>
            <a:lvl4pPr marL="1371600" lvl="3" indent="-257175" algn="l">
              <a:spcBef>
                <a:spcPts val="270"/>
              </a:spcBef>
              <a:spcAft>
                <a:spcPts val="0"/>
              </a:spcAft>
              <a:buClr>
                <a:schemeClr val="dk1"/>
              </a:buClr>
              <a:buSzPts val="1800"/>
              <a:buChar char="–"/>
              <a:defRPr/>
            </a:lvl4pPr>
            <a:lvl5pPr marL="1714500" lvl="4" indent="-257175" algn="l">
              <a:spcBef>
                <a:spcPts val="270"/>
              </a:spcBef>
              <a:spcAft>
                <a:spcPts val="0"/>
              </a:spcAft>
              <a:buClr>
                <a:schemeClr val="dk1"/>
              </a:buClr>
              <a:buSzPts val="1800"/>
              <a:buChar char="»"/>
              <a:defRPr/>
            </a:lvl5pPr>
            <a:lvl6pPr marL="2057400" lvl="5" indent="-257175" algn="l">
              <a:spcBef>
                <a:spcPts val="270"/>
              </a:spcBef>
              <a:spcAft>
                <a:spcPts val="0"/>
              </a:spcAft>
              <a:buClr>
                <a:schemeClr val="dk1"/>
              </a:buClr>
              <a:buSzPts val="1800"/>
              <a:buChar char="•"/>
              <a:defRPr/>
            </a:lvl6pPr>
            <a:lvl7pPr marL="2400300" lvl="6" indent="-257175" algn="l">
              <a:spcBef>
                <a:spcPts val="270"/>
              </a:spcBef>
              <a:spcAft>
                <a:spcPts val="0"/>
              </a:spcAft>
              <a:buClr>
                <a:schemeClr val="dk1"/>
              </a:buClr>
              <a:buSzPts val="1800"/>
              <a:buChar char="•"/>
              <a:defRPr/>
            </a:lvl7pPr>
            <a:lvl8pPr marL="2743200" lvl="7" indent="-257175" algn="l">
              <a:spcBef>
                <a:spcPts val="270"/>
              </a:spcBef>
              <a:spcAft>
                <a:spcPts val="0"/>
              </a:spcAft>
              <a:buClr>
                <a:schemeClr val="dk1"/>
              </a:buClr>
              <a:buSzPts val="1800"/>
              <a:buChar char="•"/>
              <a:defRPr/>
            </a:lvl8pPr>
            <a:lvl9pPr marL="3086100" lvl="8" indent="-257175" algn="l">
              <a:spcBef>
                <a:spcPts val="27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342900" y="4767263"/>
            <a:ext cx="16002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2" name="Google Shape;72;p11"/>
          <p:cNvSpPr txBox="1">
            <a:spLocks noGrp="1"/>
          </p:cNvSpPr>
          <p:nvPr>
            <p:ph type="ftr" idx="11"/>
          </p:nvPr>
        </p:nvSpPr>
        <p:spPr>
          <a:xfrm>
            <a:off x="2343150" y="4767263"/>
            <a:ext cx="21717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3" name="Google Shape;73;p11"/>
          <p:cNvSpPr txBox="1">
            <a:spLocks noGrp="1"/>
          </p:cNvSpPr>
          <p:nvPr>
            <p:ph type="sldNum" idx="12"/>
          </p:nvPr>
        </p:nvSpPr>
        <p:spPr>
          <a:xfrm>
            <a:off x="4914900" y="4767263"/>
            <a:ext cx="16002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3830623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3549254" y="1628776"/>
            <a:ext cx="4388644" cy="15430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406004" y="142875"/>
            <a:ext cx="4388644" cy="4514850"/>
          </a:xfrm>
          <a:prstGeom prst="rect">
            <a:avLst/>
          </a:prstGeom>
          <a:noFill/>
          <a:ln>
            <a:noFill/>
          </a:ln>
        </p:spPr>
        <p:txBody>
          <a:bodyPr spcFirstLastPara="1" wrap="square" lIns="91425" tIns="45700" rIns="91425" bIns="45700" anchor="t" anchorCtr="0">
            <a:normAutofit/>
          </a:bodyPr>
          <a:lstStyle>
            <a:lvl1pPr marL="342900" lvl="0" indent="-257175" algn="l">
              <a:spcBef>
                <a:spcPts val="270"/>
              </a:spcBef>
              <a:spcAft>
                <a:spcPts val="0"/>
              </a:spcAft>
              <a:buClr>
                <a:schemeClr val="dk1"/>
              </a:buClr>
              <a:buSzPts val="1800"/>
              <a:buChar char="•"/>
              <a:defRPr/>
            </a:lvl1pPr>
            <a:lvl2pPr marL="685800" lvl="1" indent="-257175" algn="l">
              <a:spcBef>
                <a:spcPts val="270"/>
              </a:spcBef>
              <a:spcAft>
                <a:spcPts val="0"/>
              </a:spcAft>
              <a:buClr>
                <a:schemeClr val="dk1"/>
              </a:buClr>
              <a:buSzPts val="1800"/>
              <a:buChar char="–"/>
              <a:defRPr/>
            </a:lvl2pPr>
            <a:lvl3pPr marL="1028700" lvl="2" indent="-257175" algn="l">
              <a:spcBef>
                <a:spcPts val="270"/>
              </a:spcBef>
              <a:spcAft>
                <a:spcPts val="0"/>
              </a:spcAft>
              <a:buClr>
                <a:schemeClr val="dk1"/>
              </a:buClr>
              <a:buSzPts val="1800"/>
              <a:buChar char="•"/>
              <a:defRPr/>
            </a:lvl3pPr>
            <a:lvl4pPr marL="1371600" lvl="3" indent="-257175" algn="l">
              <a:spcBef>
                <a:spcPts val="270"/>
              </a:spcBef>
              <a:spcAft>
                <a:spcPts val="0"/>
              </a:spcAft>
              <a:buClr>
                <a:schemeClr val="dk1"/>
              </a:buClr>
              <a:buSzPts val="1800"/>
              <a:buChar char="–"/>
              <a:defRPr/>
            </a:lvl4pPr>
            <a:lvl5pPr marL="1714500" lvl="4" indent="-257175" algn="l">
              <a:spcBef>
                <a:spcPts val="270"/>
              </a:spcBef>
              <a:spcAft>
                <a:spcPts val="0"/>
              </a:spcAft>
              <a:buClr>
                <a:schemeClr val="dk1"/>
              </a:buClr>
              <a:buSzPts val="1800"/>
              <a:buChar char="»"/>
              <a:defRPr/>
            </a:lvl5pPr>
            <a:lvl6pPr marL="2057400" lvl="5" indent="-257175" algn="l">
              <a:spcBef>
                <a:spcPts val="270"/>
              </a:spcBef>
              <a:spcAft>
                <a:spcPts val="0"/>
              </a:spcAft>
              <a:buClr>
                <a:schemeClr val="dk1"/>
              </a:buClr>
              <a:buSzPts val="1800"/>
              <a:buChar char="•"/>
              <a:defRPr/>
            </a:lvl6pPr>
            <a:lvl7pPr marL="2400300" lvl="6" indent="-257175" algn="l">
              <a:spcBef>
                <a:spcPts val="270"/>
              </a:spcBef>
              <a:spcAft>
                <a:spcPts val="0"/>
              </a:spcAft>
              <a:buClr>
                <a:schemeClr val="dk1"/>
              </a:buClr>
              <a:buSzPts val="1800"/>
              <a:buChar char="•"/>
              <a:defRPr/>
            </a:lvl7pPr>
            <a:lvl8pPr marL="2743200" lvl="7" indent="-257175" algn="l">
              <a:spcBef>
                <a:spcPts val="270"/>
              </a:spcBef>
              <a:spcAft>
                <a:spcPts val="0"/>
              </a:spcAft>
              <a:buClr>
                <a:schemeClr val="dk1"/>
              </a:buClr>
              <a:buSzPts val="1800"/>
              <a:buChar char="•"/>
              <a:defRPr/>
            </a:lvl8pPr>
            <a:lvl9pPr marL="3086100" lvl="8" indent="-257175" algn="l">
              <a:spcBef>
                <a:spcPts val="27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342900" y="4767263"/>
            <a:ext cx="16002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8" name="Google Shape;78;p12"/>
          <p:cNvSpPr txBox="1">
            <a:spLocks noGrp="1"/>
          </p:cNvSpPr>
          <p:nvPr>
            <p:ph type="ftr" idx="11"/>
          </p:nvPr>
        </p:nvSpPr>
        <p:spPr>
          <a:xfrm>
            <a:off x="2343150" y="4767263"/>
            <a:ext cx="21717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9" name="Google Shape;79;p12"/>
          <p:cNvSpPr txBox="1">
            <a:spLocks noGrp="1"/>
          </p:cNvSpPr>
          <p:nvPr>
            <p:ph type="sldNum" idx="12"/>
          </p:nvPr>
        </p:nvSpPr>
        <p:spPr>
          <a:xfrm>
            <a:off x="4914900" y="4767263"/>
            <a:ext cx="16002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910531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Ref idx="1001">
        <a:schemeClr val="bg2"/>
      </p:bgRef>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lt2" tx2="dk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5F2FF">
            <a:alpha val="0"/>
          </a:srgb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42900" y="205979"/>
            <a:ext cx="6172200" cy="85725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342900" y="1200151"/>
            <a:ext cx="6172200" cy="3394472"/>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342900" y="4767263"/>
            <a:ext cx="16002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dirty="0"/>
          </a:p>
        </p:txBody>
      </p:sp>
      <p:sp>
        <p:nvSpPr>
          <p:cNvPr id="9" name="Google Shape;9;p1"/>
          <p:cNvSpPr txBox="1">
            <a:spLocks noGrp="1"/>
          </p:cNvSpPr>
          <p:nvPr>
            <p:ph type="ftr" idx="11"/>
          </p:nvPr>
        </p:nvSpPr>
        <p:spPr>
          <a:xfrm>
            <a:off x="2343150" y="4767263"/>
            <a:ext cx="21717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dirty="0"/>
          </a:p>
        </p:txBody>
      </p:sp>
      <p:sp>
        <p:nvSpPr>
          <p:cNvPr id="10" name="Google Shape;10;p1"/>
          <p:cNvSpPr txBox="1">
            <a:spLocks noGrp="1"/>
          </p:cNvSpPr>
          <p:nvPr>
            <p:ph type="sldNum" idx="12"/>
          </p:nvPr>
        </p:nvSpPr>
        <p:spPr>
          <a:xfrm>
            <a:off x="4914900" y="4767263"/>
            <a:ext cx="16002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497005487"/>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hyperlink" Target="https://district.maricopa.edu/administrative-regulations/5-non-discrimination" TargetMode="External"/><Relationship Id="rId7" Type="http://schemas.openxmlformats.org/officeDocument/2006/relationships/hyperlink" Target="https://district.maricopa.edu/consumer-information/title-ix/investigative-process" TargetMode="External"/><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hyperlink" Target="https://district.maricopa.edu/administrative-regulations/appendices/5-non-discrimination/nd-2" TargetMode="External"/><Relationship Id="rId5" Type="http://schemas.openxmlformats.org/officeDocument/2006/relationships/hyperlink" Target="https://district.maricopa.edu/general-counsel/topics/procedures-investigating-eeo-complaints" TargetMode="External"/><Relationship Id="rId4" Type="http://schemas.openxmlformats.org/officeDocument/2006/relationships/hyperlink" Target="https://district.maricopa.edu/consumer-information/title-ix"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388641"/>
            <a:ext cx="8520600" cy="2052600"/>
          </a:xfrm>
          <a:prstGeom prst="rect">
            <a:avLst/>
          </a:prstGeom>
        </p:spPr>
        <p:txBody>
          <a:bodyPr spcFirstLastPara="1" wrap="square" lIns="91425" tIns="91425" rIns="91425" bIns="91425" anchor="b" anchorCtr="0">
            <a:normAutofit/>
          </a:bodyPr>
          <a:lstStyle/>
          <a:p>
            <a:pPr marL="0" lvl="0" indent="0" algn="ctr" rtl="0">
              <a:lnSpc>
                <a:spcPct val="90000"/>
              </a:lnSpc>
              <a:spcBef>
                <a:spcPts val="0"/>
              </a:spcBef>
              <a:spcAft>
                <a:spcPts val="0"/>
              </a:spcAft>
              <a:buClr>
                <a:srgbClr val="103164"/>
              </a:buClr>
              <a:buSzPts val="6000"/>
              <a:buFont typeface="Calibri"/>
              <a:buNone/>
            </a:pPr>
            <a:r>
              <a:rPr lang="en" sz="6000" dirty="0">
                <a:solidFill>
                  <a:srgbClr val="103164"/>
                </a:solidFill>
                <a:latin typeface="Calibri"/>
                <a:ea typeface="Calibri"/>
                <a:cs typeface="Calibri"/>
                <a:sym typeface="Calibri"/>
              </a:rPr>
              <a:t>Navigating Grievances</a:t>
            </a:r>
            <a:endParaRPr sz="6000" dirty="0">
              <a:solidFill>
                <a:srgbClr val="103164"/>
              </a:solidFill>
              <a:latin typeface="Calibri"/>
              <a:ea typeface="Calibri"/>
              <a:cs typeface="Calibri"/>
              <a:sym typeface="Calibri"/>
            </a:endParaRPr>
          </a:p>
          <a:p>
            <a:pPr marL="0" lvl="0" indent="0" algn="ctr" rtl="0">
              <a:lnSpc>
                <a:spcPct val="90000"/>
              </a:lnSpc>
              <a:spcBef>
                <a:spcPts val="0"/>
              </a:spcBef>
              <a:spcAft>
                <a:spcPts val="0"/>
              </a:spcAft>
              <a:buClr>
                <a:srgbClr val="103164"/>
              </a:buClr>
              <a:buSzPts val="6000"/>
              <a:buFont typeface="Calibri"/>
              <a:buNone/>
            </a:pPr>
            <a:r>
              <a:rPr lang="en" sz="6000" dirty="0">
                <a:solidFill>
                  <a:srgbClr val="103164"/>
                </a:solidFill>
                <a:latin typeface="Calibri"/>
                <a:ea typeface="Calibri"/>
                <a:cs typeface="Calibri"/>
                <a:sym typeface="Calibri"/>
              </a:rPr>
              <a:t>&amp; Investigations</a:t>
            </a:r>
            <a:endParaRPr dirty="0"/>
          </a:p>
        </p:txBody>
      </p:sp>
      <p:sp>
        <p:nvSpPr>
          <p:cNvPr id="55" name="Google Shape;55;p13"/>
          <p:cNvSpPr txBox="1">
            <a:spLocks noGrp="1"/>
          </p:cNvSpPr>
          <p:nvPr>
            <p:ph type="subTitle" idx="1"/>
          </p:nvPr>
        </p:nvSpPr>
        <p:spPr>
          <a:xfrm>
            <a:off x="311700" y="2859191"/>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November 14, 2025</a:t>
            </a:r>
            <a:endParaRPr dirty="0"/>
          </a:p>
        </p:txBody>
      </p:sp>
      <p:pic>
        <p:nvPicPr>
          <p:cNvPr id="56" name="Google Shape;56;p13" title="MicrosoftTeams-image.png"/>
          <p:cNvPicPr preferRelativeResize="0"/>
          <p:nvPr/>
        </p:nvPicPr>
        <p:blipFill rotWithShape="1">
          <a:blip r:embed="rId3">
            <a:alphaModFix/>
          </a:blip>
          <a:srcRect b="8634"/>
          <a:stretch/>
        </p:blipFill>
        <p:spPr>
          <a:xfrm>
            <a:off x="3989188" y="4133251"/>
            <a:ext cx="2268902" cy="591150"/>
          </a:xfrm>
          <a:prstGeom prst="rect">
            <a:avLst/>
          </a:prstGeom>
          <a:noFill/>
          <a:ln>
            <a:noFill/>
          </a:ln>
        </p:spPr>
      </p:pic>
      <p:sp>
        <p:nvSpPr>
          <p:cNvPr id="57" name="Google Shape;57;p13"/>
          <p:cNvSpPr/>
          <p:nvPr/>
        </p:nvSpPr>
        <p:spPr>
          <a:xfrm>
            <a:off x="519750" y="2609313"/>
            <a:ext cx="8104500" cy="37800"/>
          </a:xfrm>
          <a:prstGeom prst="rect">
            <a:avLst/>
          </a:prstGeom>
          <a:solidFill>
            <a:srgbClr val="CC5D1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pic>
        <p:nvPicPr>
          <p:cNvPr id="58" name="Google Shape;58;p13"/>
          <p:cNvPicPr preferRelativeResize="0"/>
          <p:nvPr/>
        </p:nvPicPr>
        <p:blipFill rotWithShape="1">
          <a:blip r:embed="rId4">
            <a:alphaModFix/>
          </a:blip>
          <a:srcRect t="8430" b="6070"/>
          <a:stretch/>
        </p:blipFill>
        <p:spPr>
          <a:xfrm>
            <a:off x="2885901" y="4112766"/>
            <a:ext cx="942387" cy="792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a:spLocks noGrp="1"/>
          </p:cNvSpPr>
          <p:nvPr>
            <p:ph type="body" idx="1"/>
          </p:nvPr>
        </p:nvSpPr>
        <p:spPr>
          <a:xfrm>
            <a:off x="311700" y="1307950"/>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dirty="0"/>
              <a:t>Provide overview of: </a:t>
            </a:r>
            <a:endParaRPr dirty="0"/>
          </a:p>
          <a:p>
            <a:pPr marL="914400" lvl="1" indent="-330200" algn="l" rtl="0">
              <a:spcBef>
                <a:spcPts val="0"/>
              </a:spcBef>
              <a:spcAft>
                <a:spcPts val="0"/>
              </a:spcAft>
              <a:buSzPts val="1600"/>
              <a:buChar char="○"/>
            </a:pPr>
            <a:r>
              <a:rPr lang="en" sz="1600" dirty="0"/>
              <a:t>The </a:t>
            </a:r>
            <a:r>
              <a:rPr lang="en" sz="1600" b="1" dirty="0"/>
              <a:t>grievance</a:t>
            </a:r>
            <a:r>
              <a:rPr lang="en" sz="1600" dirty="0"/>
              <a:t> process, </a:t>
            </a:r>
            <a:endParaRPr sz="1600" dirty="0"/>
          </a:p>
          <a:p>
            <a:pPr marL="914400" lvl="1" indent="-330200" algn="l" rtl="0">
              <a:spcBef>
                <a:spcPts val="0"/>
              </a:spcBef>
              <a:spcAft>
                <a:spcPts val="0"/>
              </a:spcAft>
              <a:buSzPts val="1600"/>
              <a:buChar char="○"/>
            </a:pPr>
            <a:r>
              <a:rPr lang="en" sz="1600" dirty="0"/>
              <a:t>The different types of </a:t>
            </a:r>
            <a:r>
              <a:rPr lang="en" sz="1600" b="1" dirty="0"/>
              <a:t>investigations</a:t>
            </a:r>
            <a:r>
              <a:rPr lang="en" sz="1600" dirty="0"/>
              <a:t> and the procedures for each, and</a:t>
            </a:r>
            <a:endParaRPr sz="1600" dirty="0"/>
          </a:p>
          <a:p>
            <a:pPr marL="914400" lvl="1" indent="-330200" algn="l" rtl="0">
              <a:spcBef>
                <a:spcPts val="0"/>
              </a:spcBef>
              <a:spcAft>
                <a:spcPts val="0"/>
              </a:spcAft>
              <a:buSzPts val="1600"/>
              <a:buChar char="○"/>
            </a:pPr>
            <a:r>
              <a:rPr lang="en" sz="1600" dirty="0"/>
              <a:t>Potential </a:t>
            </a:r>
            <a:r>
              <a:rPr lang="en" sz="1600" b="1" dirty="0"/>
              <a:t>outcomes</a:t>
            </a:r>
            <a:r>
              <a:rPr lang="en" sz="1600" dirty="0"/>
              <a:t> of investigations, including progressive discipline.</a:t>
            </a:r>
          </a:p>
          <a:p>
            <a:pPr marL="914400" lvl="1" indent="-330200" algn="l" rtl="0">
              <a:spcBef>
                <a:spcPts val="0"/>
              </a:spcBef>
              <a:spcAft>
                <a:spcPts val="0"/>
              </a:spcAft>
              <a:buSzPts val="1600"/>
              <a:buChar char="○"/>
            </a:pPr>
            <a:endParaRPr sz="1600" dirty="0"/>
          </a:p>
          <a:p>
            <a:pPr marL="457200" lvl="0" indent="-342900" algn="l" rtl="0">
              <a:spcBef>
                <a:spcPts val="0"/>
              </a:spcBef>
              <a:spcAft>
                <a:spcPts val="0"/>
              </a:spcAft>
              <a:buSzPts val="1800"/>
              <a:buChar char="●"/>
            </a:pPr>
            <a:r>
              <a:rPr lang="en-US" sz="1600" b="1" dirty="0"/>
              <a:t>Key takeaway:</a:t>
            </a:r>
            <a:r>
              <a:rPr lang="en-US" sz="1600" dirty="0"/>
              <a:t> Understand the purpose, timing, and procedure of each process.</a:t>
            </a:r>
            <a:endParaRPr sz="1600" b="1" dirty="0"/>
          </a:p>
        </p:txBody>
      </p:sp>
      <p:sp>
        <p:nvSpPr>
          <p:cNvPr id="64" name="Google Shape;64;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4850" dirty="0">
                <a:solidFill>
                  <a:srgbClr val="103164"/>
                </a:solidFill>
                <a:latin typeface="Calibri"/>
                <a:ea typeface="Calibri"/>
                <a:cs typeface="Calibri"/>
                <a:sym typeface="Calibri"/>
              </a:rPr>
              <a:t>Objective</a:t>
            </a:r>
            <a:endParaRPr sz="4850" dirty="0">
              <a:solidFill>
                <a:srgbClr val="103164"/>
              </a:solidFill>
              <a:latin typeface="Calibri"/>
              <a:ea typeface="Calibri"/>
              <a:cs typeface="Calibri"/>
              <a:sym typeface="Calibri"/>
            </a:endParaRPr>
          </a:p>
          <a:p>
            <a:pPr marL="0" lvl="0" indent="0" algn="l" rtl="0">
              <a:spcBef>
                <a:spcPts val="0"/>
              </a:spcBef>
              <a:spcAft>
                <a:spcPts val="0"/>
              </a:spcAft>
              <a:buNone/>
            </a:pPr>
            <a:endParaRPr dirty="0">
              <a:solidFill>
                <a:srgbClr val="103164"/>
              </a:solidFill>
              <a:latin typeface="Calibri"/>
              <a:ea typeface="Calibri"/>
              <a:cs typeface="Calibri"/>
              <a:sym typeface="Calibri"/>
            </a:endParaRPr>
          </a:p>
        </p:txBody>
      </p:sp>
      <p:sp>
        <p:nvSpPr>
          <p:cNvPr id="65" name="Google Shape;65;p14"/>
          <p:cNvSpPr/>
          <p:nvPr/>
        </p:nvSpPr>
        <p:spPr>
          <a:xfrm>
            <a:off x="435750" y="1260950"/>
            <a:ext cx="8272500" cy="31800"/>
          </a:xfrm>
          <a:prstGeom prst="rect">
            <a:avLst/>
          </a:prstGeom>
          <a:solidFill>
            <a:srgbClr val="00206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ctrTitle"/>
          </p:nvPr>
        </p:nvSpPr>
        <p:spPr>
          <a:xfrm>
            <a:off x="311708" y="998241"/>
            <a:ext cx="8520600" cy="2052600"/>
          </a:xfrm>
          <a:prstGeom prst="rect">
            <a:avLst/>
          </a:prstGeom>
        </p:spPr>
        <p:txBody>
          <a:bodyPr spcFirstLastPara="1" wrap="square" lIns="91425" tIns="91425" rIns="91425" bIns="91425" anchor="b" anchorCtr="0">
            <a:normAutofit/>
          </a:bodyPr>
          <a:lstStyle/>
          <a:p>
            <a:pPr marL="0" lvl="0" indent="0" algn="l" rtl="0">
              <a:lnSpc>
                <a:spcPct val="90000"/>
              </a:lnSpc>
              <a:spcBef>
                <a:spcPts val="0"/>
              </a:spcBef>
              <a:spcAft>
                <a:spcPts val="0"/>
              </a:spcAft>
              <a:buClr>
                <a:srgbClr val="103164"/>
              </a:buClr>
              <a:buSzPts val="6000"/>
              <a:buFont typeface="Calibri"/>
              <a:buNone/>
            </a:pPr>
            <a:r>
              <a:rPr lang="en" sz="6000">
                <a:solidFill>
                  <a:srgbClr val="103164"/>
                </a:solidFill>
                <a:latin typeface="Calibri"/>
                <a:ea typeface="Calibri"/>
                <a:cs typeface="Calibri"/>
                <a:sym typeface="Calibri"/>
              </a:rPr>
              <a:t>Grievances</a:t>
            </a:r>
            <a:endParaRPr dirty="0"/>
          </a:p>
        </p:txBody>
      </p:sp>
      <p:pic>
        <p:nvPicPr>
          <p:cNvPr id="71" name="Google Shape;71;p15" title="MicrosoftTeams-image.png"/>
          <p:cNvPicPr preferRelativeResize="0"/>
          <p:nvPr/>
        </p:nvPicPr>
        <p:blipFill rotWithShape="1">
          <a:blip r:embed="rId3">
            <a:alphaModFix/>
          </a:blip>
          <a:srcRect b="8634"/>
          <a:stretch/>
        </p:blipFill>
        <p:spPr>
          <a:xfrm>
            <a:off x="6541391" y="4133251"/>
            <a:ext cx="2268902" cy="591150"/>
          </a:xfrm>
          <a:prstGeom prst="rect">
            <a:avLst/>
          </a:prstGeom>
          <a:noFill/>
          <a:ln>
            <a:noFill/>
          </a:ln>
        </p:spPr>
      </p:pic>
      <p:sp>
        <p:nvSpPr>
          <p:cNvPr id="72" name="Google Shape;72;p15"/>
          <p:cNvSpPr/>
          <p:nvPr/>
        </p:nvSpPr>
        <p:spPr>
          <a:xfrm>
            <a:off x="435750" y="3165950"/>
            <a:ext cx="8272500" cy="31800"/>
          </a:xfrm>
          <a:prstGeom prst="rect">
            <a:avLst/>
          </a:prstGeom>
          <a:solidFill>
            <a:srgbClr val="00206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4850" dirty="0">
                <a:solidFill>
                  <a:srgbClr val="103164"/>
                </a:solidFill>
                <a:latin typeface="Calibri"/>
                <a:ea typeface="Calibri"/>
                <a:cs typeface="Calibri"/>
                <a:sym typeface="Calibri"/>
              </a:rPr>
              <a:t>Grievance (Art. 20)</a:t>
            </a:r>
            <a:endParaRPr sz="4850" dirty="0">
              <a:solidFill>
                <a:srgbClr val="103164"/>
              </a:solidFill>
              <a:latin typeface="Calibri"/>
              <a:ea typeface="Calibri"/>
              <a:cs typeface="Calibri"/>
              <a:sym typeface="Calibri"/>
            </a:endParaRPr>
          </a:p>
          <a:p>
            <a:pPr marL="0" lvl="0" indent="0" algn="l" rtl="0">
              <a:spcBef>
                <a:spcPts val="0"/>
              </a:spcBef>
              <a:spcAft>
                <a:spcPts val="0"/>
              </a:spcAft>
              <a:buNone/>
            </a:pPr>
            <a:endParaRPr dirty="0">
              <a:solidFill>
                <a:srgbClr val="103164"/>
              </a:solidFill>
              <a:latin typeface="Calibri"/>
              <a:ea typeface="Calibri"/>
              <a:cs typeface="Calibri"/>
              <a:sym typeface="Calibri"/>
            </a:endParaRPr>
          </a:p>
        </p:txBody>
      </p:sp>
      <p:sp>
        <p:nvSpPr>
          <p:cNvPr id="78" name="Google Shape;78;p16"/>
          <p:cNvSpPr txBox="1">
            <a:spLocks noGrp="1"/>
          </p:cNvSpPr>
          <p:nvPr>
            <p:ph type="body" idx="1"/>
          </p:nvPr>
        </p:nvSpPr>
        <p:spPr>
          <a:xfrm>
            <a:off x="311700" y="1302870"/>
            <a:ext cx="8520600" cy="3416400"/>
          </a:xfrm>
          <a:prstGeom prst="rect">
            <a:avLst/>
          </a:prstGeom>
        </p:spPr>
        <p:txBody>
          <a:bodyPr spcFirstLastPara="1" wrap="square" lIns="91425" tIns="91425" rIns="91425" bIns="91425" anchor="t" anchorCtr="0">
            <a:normAutofit fontScale="92500" lnSpcReduction="10000"/>
          </a:bodyPr>
          <a:lstStyle/>
          <a:p>
            <a:pPr marL="114300" lvl="0" indent="0" algn="l" rtl="0">
              <a:spcBef>
                <a:spcPts val="0"/>
              </a:spcBef>
              <a:spcAft>
                <a:spcPts val="0"/>
              </a:spcAft>
              <a:buSzPts val="1800"/>
              <a:buNone/>
            </a:pPr>
            <a:r>
              <a:rPr lang="en" b="1" dirty="0"/>
              <a:t>A grievance is a product of the RFA</a:t>
            </a:r>
          </a:p>
          <a:p>
            <a:r>
              <a:rPr lang="en-US" dirty="0"/>
              <a:t>C</a:t>
            </a:r>
            <a:r>
              <a:rPr lang="en" dirty="0"/>
              <a:t>ontractual right NOT legal right</a:t>
            </a:r>
          </a:p>
          <a:p>
            <a:pPr marL="571500" lvl="1" indent="0">
              <a:buSzPts val="1800"/>
              <a:buNone/>
            </a:pPr>
            <a:endParaRPr lang="en" dirty="0"/>
          </a:p>
          <a:p>
            <a:pPr marL="114300" indent="0">
              <a:buNone/>
            </a:pPr>
            <a:r>
              <a:rPr lang="en" b="1" dirty="0"/>
              <a:t>Purpose? </a:t>
            </a:r>
          </a:p>
          <a:p>
            <a:r>
              <a:rPr lang="en" dirty="0"/>
              <a:t>To address a misapplication, misinterpretation, or violation of the Residential Faculty Agreement, College Plan, Department/Division Charter, or Administrative Regulation that adversely affects the grievant</a:t>
            </a:r>
            <a:endParaRPr dirty="0"/>
          </a:p>
          <a:p>
            <a:pPr marL="114300" lvl="0" indent="0" algn="l" rtl="0">
              <a:spcBef>
                <a:spcPts val="0"/>
              </a:spcBef>
              <a:spcAft>
                <a:spcPts val="0"/>
              </a:spcAft>
              <a:buSzPts val="1800"/>
              <a:buNone/>
            </a:pPr>
            <a:endParaRPr lang="en" b="1" dirty="0"/>
          </a:p>
          <a:p>
            <a:pPr marL="114300" lvl="0" indent="0" algn="l" rtl="0">
              <a:spcBef>
                <a:spcPts val="0"/>
              </a:spcBef>
              <a:spcAft>
                <a:spcPts val="0"/>
              </a:spcAft>
              <a:buSzPts val="1800"/>
              <a:buNone/>
            </a:pPr>
            <a:r>
              <a:rPr lang="en" b="1" dirty="0"/>
              <a:t>Green sheet role in the grievance process.</a:t>
            </a:r>
          </a:p>
          <a:p>
            <a:pPr marL="457200" lvl="0" indent="-342900" algn="l" rtl="0">
              <a:spcBef>
                <a:spcPts val="0"/>
              </a:spcBef>
              <a:spcAft>
                <a:spcPts val="0"/>
              </a:spcAft>
              <a:buSzPts val="1800"/>
              <a:buChar char="●"/>
            </a:pPr>
            <a:r>
              <a:rPr lang="en" dirty="0"/>
              <a:t>A green sheet is not necessary to initiate a grievance. Your FSP can assist in determining if a green sheet </a:t>
            </a:r>
            <a:r>
              <a:rPr lang="en-US" dirty="0"/>
              <a:t>is necessary for further assistance from FSP or Legal.</a:t>
            </a:r>
            <a:endParaRPr dirty="0"/>
          </a:p>
        </p:txBody>
      </p:sp>
      <p:sp>
        <p:nvSpPr>
          <p:cNvPr id="79" name="Google Shape;79;p16"/>
          <p:cNvSpPr/>
          <p:nvPr/>
        </p:nvSpPr>
        <p:spPr>
          <a:xfrm>
            <a:off x="435750" y="1260950"/>
            <a:ext cx="8272500" cy="31800"/>
          </a:xfrm>
          <a:prstGeom prst="rect">
            <a:avLst/>
          </a:prstGeom>
          <a:solidFill>
            <a:srgbClr val="00206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7"/>
          <p:cNvSpPr txBox="1">
            <a:spLocks noGrp="1"/>
          </p:cNvSpPr>
          <p:nvPr>
            <p:ph type="body" idx="1"/>
          </p:nvPr>
        </p:nvSpPr>
        <p:spPr>
          <a:xfrm>
            <a:off x="311700" y="1302870"/>
            <a:ext cx="8520600" cy="3416400"/>
          </a:xfrm>
          <a:prstGeom prst="rect">
            <a:avLst/>
          </a:prstGeom>
        </p:spPr>
        <p:txBody>
          <a:bodyPr spcFirstLastPara="1" wrap="square" lIns="91425" tIns="91425" rIns="91425" bIns="91425" anchor="t" anchorCtr="0">
            <a:normAutofit/>
          </a:bodyPr>
          <a:lstStyle/>
          <a:p>
            <a:pPr marL="114300" lvl="0" indent="0" algn="l" rtl="0">
              <a:spcBef>
                <a:spcPts val="0"/>
              </a:spcBef>
              <a:spcAft>
                <a:spcPts val="0"/>
              </a:spcAft>
              <a:buSzPts val="1800"/>
              <a:buNone/>
            </a:pPr>
            <a:r>
              <a:rPr lang="en" b="1" dirty="0"/>
              <a:t>Presentation | </a:t>
            </a:r>
            <a:r>
              <a:rPr lang="en" dirty="0"/>
              <a:t>Written grievance; memo or email.</a:t>
            </a:r>
          </a:p>
          <a:p>
            <a:pPr marL="114300" lvl="0" indent="0" algn="l" rtl="0">
              <a:spcBef>
                <a:spcPts val="0"/>
              </a:spcBef>
              <a:spcAft>
                <a:spcPts val="0"/>
              </a:spcAft>
              <a:buSzPts val="1800"/>
              <a:buNone/>
            </a:pPr>
            <a:endParaRPr lang="en" b="1" dirty="0"/>
          </a:p>
          <a:p>
            <a:pPr marL="114300" lvl="0" indent="0" algn="l" rtl="0">
              <a:spcBef>
                <a:spcPts val="0"/>
              </a:spcBef>
              <a:spcAft>
                <a:spcPts val="0"/>
              </a:spcAft>
              <a:buSzPts val="1800"/>
              <a:buNone/>
            </a:pPr>
            <a:r>
              <a:rPr lang="en" b="1" dirty="0"/>
              <a:t>Cite</a:t>
            </a:r>
            <a:r>
              <a:rPr lang="en" dirty="0"/>
              <a:t> | The specific RFA section, College Plan, Charter, or Admin Reg violated.</a:t>
            </a:r>
          </a:p>
          <a:p>
            <a:pPr marL="114300" lvl="0" indent="0" algn="l" rtl="0">
              <a:spcBef>
                <a:spcPts val="0"/>
              </a:spcBef>
              <a:spcAft>
                <a:spcPts val="0"/>
              </a:spcAft>
              <a:buSzPts val="1800"/>
              <a:buNone/>
            </a:pPr>
            <a:endParaRPr lang="en" dirty="0"/>
          </a:p>
          <a:p>
            <a:pPr marL="114300" lvl="0" indent="0" algn="l" rtl="0">
              <a:spcBef>
                <a:spcPts val="0"/>
              </a:spcBef>
              <a:spcAft>
                <a:spcPts val="0"/>
              </a:spcAft>
              <a:buSzPts val="1800"/>
              <a:buNone/>
            </a:pPr>
            <a:r>
              <a:rPr lang="en" b="1" dirty="0"/>
              <a:t>What</a:t>
            </a:r>
            <a:r>
              <a:rPr lang="en" dirty="0"/>
              <a:t> | What was violated.</a:t>
            </a:r>
          </a:p>
          <a:p>
            <a:pPr marL="114300" lvl="0" indent="0" algn="l" rtl="0">
              <a:spcBef>
                <a:spcPts val="0"/>
              </a:spcBef>
              <a:spcAft>
                <a:spcPts val="0"/>
              </a:spcAft>
              <a:buSzPts val="1800"/>
              <a:buNone/>
            </a:pPr>
            <a:endParaRPr lang="en" b="1" dirty="0"/>
          </a:p>
          <a:p>
            <a:pPr marL="114300" lvl="0" indent="0" algn="l" rtl="0">
              <a:spcBef>
                <a:spcPts val="0"/>
              </a:spcBef>
              <a:spcAft>
                <a:spcPts val="0"/>
              </a:spcAft>
              <a:buSzPts val="1800"/>
              <a:buNone/>
            </a:pPr>
            <a:r>
              <a:rPr lang="en" b="1" dirty="0"/>
              <a:t>When/Who</a:t>
            </a:r>
            <a:r>
              <a:rPr lang="en" dirty="0"/>
              <a:t> | When the violation occurred and by whom.</a:t>
            </a:r>
          </a:p>
          <a:p>
            <a:pPr marL="114300" lvl="0" indent="0" algn="l" rtl="0">
              <a:spcBef>
                <a:spcPts val="0"/>
              </a:spcBef>
              <a:spcAft>
                <a:spcPts val="0"/>
              </a:spcAft>
              <a:buSzPts val="1800"/>
              <a:buNone/>
            </a:pPr>
            <a:endParaRPr lang="en" b="1" dirty="0"/>
          </a:p>
          <a:p>
            <a:pPr marL="114300" lvl="0" indent="0" algn="l" rtl="0">
              <a:spcBef>
                <a:spcPts val="0"/>
              </a:spcBef>
              <a:spcAft>
                <a:spcPts val="0"/>
              </a:spcAft>
              <a:buSzPts val="1800"/>
              <a:buNone/>
            </a:pPr>
            <a:r>
              <a:rPr lang="en" b="1" dirty="0"/>
              <a:t>Resolution</a:t>
            </a:r>
            <a:r>
              <a:rPr lang="en" dirty="0"/>
              <a:t> | What the grievant would like fixed (the remedy).</a:t>
            </a:r>
            <a:endParaRPr lang="en" b="1" dirty="0"/>
          </a:p>
          <a:p>
            <a:pPr marL="114300" lvl="0" indent="0" algn="l" rtl="0">
              <a:spcBef>
                <a:spcPts val="0"/>
              </a:spcBef>
              <a:spcAft>
                <a:spcPts val="0"/>
              </a:spcAft>
              <a:buSzPts val="1800"/>
              <a:buNone/>
            </a:pPr>
            <a:endParaRPr lang="en" b="1" dirty="0"/>
          </a:p>
          <a:p>
            <a:pPr marL="114300" lvl="0" indent="0" algn="l" rtl="0">
              <a:spcBef>
                <a:spcPts val="0"/>
              </a:spcBef>
              <a:spcAft>
                <a:spcPts val="0"/>
              </a:spcAft>
              <a:buSzPts val="1800"/>
              <a:buNone/>
            </a:pPr>
            <a:endParaRPr lang="en" b="1" dirty="0"/>
          </a:p>
        </p:txBody>
      </p:sp>
      <p:sp>
        <p:nvSpPr>
          <p:cNvPr id="86" name="Google Shape;86;p17"/>
          <p:cNvSpPr/>
          <p:nvPr/>
        </p:nvSpPr>
        <p:spPr>
          <a:xfrm>
            <a:off x="435750" y="1260950"/>
            <a:ext cx="8272500" cy="31800"/>
          </a:xfrm>
          <a:prstGeom prst="rect">
            <a:avLst/>
          </a:prstGeom>
          <a:solidFill>
            <a:srgbClr val="00206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3" name="Title 2">
            <a:extLst>
              <a:ext uri="{FF2B5EF4-FFF2-40B4-BE49-F238E27FC236}">
                <a16:creationId xmlns:a16="http://schemas.microsoft.com/office/drawing/2014/main" id="{F85D740A-579D-0DC8-764A-377C5E4B4719}"/>
              </a:ext>
            </a:extLst>
          </p:cNvPr>
          <p:cNvSpPr>
            <a:spLocks noGrp="1"/>
          </p:cNvSpPr>
          <p:nvPr>
            <p:ph type="title"/>
          </p:nvPr>
        </p:nvSpPr>
        <p:spPr/>
        <p:txBody>
          <a:bodyPr>
            <a:normAutofit fontScale="90000"/>
          </a:bodyPr>
          <a:lstStyle/>
          <a:p>
            <a:r>
              <a:rPr lang="en-US" b="1" dirty="0"/>
              <a:t>Grievance Structure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93E5F-84C6-E42C-9C2B-0B44818ACDE8}"/>
              </a:ext>
            </a:extLst>
          </p:cNvPr>
          <p:cNvSpPr>
            <a:spLocks noGrp="1"/>
          </p:cNvSpPr>
          <p:nvPr>
            <p:ph type="title"/>
          </p:nvPr>
        </p:nvSpPr>
        <p:spPr>
          <a:xfrm>
            <a:off x="0" y="663449"/>
            <a:ext cx="3711388" cy="1482300"/>
          </a:xfrm>
        </p:spPr>
        <p:txBody>
          <a:bodyPr>
            <a:normAutofit fontScale="90000"/>
          </a:bodyPr>
          <a:lstStyle/>
          <a:p>
            <a:r>
              <a:rPr lang="en-US" b="1" dirty="0"/>
              <a:t>Formatting</a:t>
            </a:r>
            <a:br>
              <a:rPr lang="en-US" b="1" dirty="0"/>
            </a:br>
            <a:r>
              <a:rPr lang="en-US" b="1" dirty="0"/>
              <a:t>Best Practices</a:t>
            </a:r>
          </a:p>
        </p:txBody>
      </p:sp>
      <p:sp>
        <p:nvSpPr>
          <p:cNvPr id="4" name="Subtitle 3">
            <a:extLst>
              <a:ext uri="{FF2B5EF4-FFF2-40B4-BE49-F238E27FC236}">
                <a16:creationId xmlns:a16="http://schemas.microsoft.com/office/drawing/2014/main" id="{F471789C-8554-81B7-B1E0-673AF95D5F10}"/>
              </a:ext>
            </a:extLst>
          </p:cNvPr>
          <p:cNvSpPr>
            <a:spLocks noGrp="1"/>
          </p:cNvSpPr>
          <p:nvPr>
            <p:ph type="subTitle" idx="1"/>
          </p:nvPr>
        </p:nvSpPr>
        <p:spPr>
          <a:xfrm>
            <a:off x="265500" y="2571750"/>
            <a:ext cx="3637135" cy="1862791"/>
          </a:xfrm>
        </p:spPr>
        <p:txBody>
          <a:bodyPr>
            <a:normAutofit/>
          </a:bodyPr>
          <a:lstStyle/>
          <a:p>
            <a:endParaRPr lang="en-US" b="1" u="sng" dirty="0"/>
          </a:p>
          <a:p>
            <a:pPr marL="0" indent="0" algn="l"/>
            <a:r>
              <a:rPr lang="en-US" dirty="0"/>
              <a:t>No long grievances. </a:t>
            </a:r>
          </a:p>
          <a:p>
            <a:pPr marL="0" indent="0" algn="l"/>
            <a:endParaRPr lang="en-US" dirty="0"/>
          </a:p>
          <a:p>
            <a:pPr marL="0" indent="0" algn="l"/>
            <a:r>
              <a:rPr lang="en-US" dirty="0"/>
              <a:t>Limit grievance to 3 pages; approx. 1500 word count.</a:t>
            </a:r>
          </a:p>
        </p:txBody>
      </p:sp>
      <p:sp>
        <p:nvSpPr>
          <p:cNvPr id="3" name="Text Placeholder 2">
            <a:extLst>
              <a:ext uri="{FF2B5EF4-FFF2-40B4-BE49-F238E27FC236}">
                <a16:creationId xmlns:a16="http://schemas.microsoft.com/office/drawing/2014/main" id="{1303849A-511A-259B-175E-936C184B9A46}"/>
              </a:ext>
            </a:extLst>
          </p:cNvPr>
          <p:cNvSpPr>
            <a:spLocks noGrp="1"/>
          </p:cNvSpPr>
          <p:nvPr>
            <p:ph type="body" idx="2"/>
          </p:nvPr>
        </p:nvSpPr>
        <p:spPr>
          <a:xfrm>
            <a:off x="4326225" y="234492"/>
            <a:ext cx="4277015" cy="4849268"/>
          </a:xfrm>
        </p:spPr>
        <p:txBody>
          <a:bodyPr/>
          <a:lstStyle/>
          <a:p>
            <a:pPr marL="114300" indent="0">
              <a:buNone/>
            </a:pPr>
            <a:endParaRPr lang="en-US" dirty="0"/>
          </a:p>
        </p:txBody>
      </p:sp>
      <p:pic>
        <p:nvPicPr>
          <p:cNvPr id="6" name="Picture 5">
            <a:extLst>
              <a:ext uri="{FF2B5EF4-FFF2-40B4-BE49-F238E27FC236}">
                <a16:creationId xmlns:a16="http://schemas.microsoft.com/office/drawing/2014/main" id="{CBF893C3-50AD-8565-564B-61C2BEE922D4}"/>
              </a:ext>
            </a:extLst>
          </p:cNvPr>
          <p:cNvPicPr>
            <a:picLocks noChangeAspect="1"/>
          </p:cNvPicPr>
          <p:nvPr/>
        </p:nvPicPr>
        <p:blipFill>
          <a:blip r:embed="rId2"/>
          <a:stretch>
            <a:fillRect/>
          </a:stretch>
        </p:blipFill>
        <p:spPr>
          <a:xfrm>
            <a:off x="4010212" y="173318"/>
            <a:ext cx="5087781" cy="4970182"/>
          </a:xfrm>
          <a:prstGeom prst="rect">
            <a:avLst/>
          </a:prstGeom>
        </p:spPr>
      </p:pic>
    </p:spTree>
    <p:extLst>
      <p:ext uri="{BB962C8B-B14F-4D97-AF65-F5344CB8AC3E}">
        <p14:creationId xmlns:p14="http://schemas.microsoft.com/office/powerpoint/2010/main" val="4033950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435750" y="13788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4400" dirty="0">
                <a:solidFill>
                  <a:srgbClr val="103164"/>
                </a:solidFill>
                <a:latin typeface="Calibri"/>
                <a:ea typeface="Calibri"/>
                <a:cs typeface="Calibri"/>
                <a:sym typeface="Calibri"/>
              </a:rPr>
              <a:t>Grievance Process</a:t>
            </a:r>
          </a:p>
        </p:txBody>
      </p:sp>
      <p:sp>
        <p:nvSpPr>
          <p:cNvPr id="93" name="Google Shape;93;p18"/>
          <p:cNvSpPr/>
          <p:nvPr/>
        </p:nvSpPr>
        <p:spPr>
          <a:xfrm>
            <a:off x="504761" y="846882"/>
            <a:ext cx="8272500" cy="31800"/>
          </a:xfrm>
          <a:prstGeom prst="rect">
            <a:avLst/>
          </a:prstGeom>
          <a:solidFill>
            <a:srgbClr val="00206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pic>
        <p:nvPicPr>
          <p:cNvPr id="6" name="Picture 5">
            <a:extLst>
              <a:ext uri="{FF2B5EF4-FFF2-40B4-BE49-F238E27FC236}">
                <a16:creationId xmlns:a16="http://schemas.microsoft.com/office/drawing/2014/main" id="{39D9A615-820A-0446-C883-C777A8037353}"/>
              </a:ext>
            </a:extLst>
          </p:cNvPr>
          <p:cNvPicPr>
            <a:picLocks noChangeAspect="1"/>
          </p:cNvPicPr>
          <p:nvPr/>
        </p:nvPicPr>
        <p:blipFill>
          <a:blip r:embed="rId3"/>
          <a:stretch>
            <a:fillRect/>
          </a:stretch>
        </p:blipFill>
        <p:spPr>
          <a:xfrm>
            <a:off x="281797" y="1242203"/>
            <a:ext cx="8703334" cy="286286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41"/>
          <p:cNvSpPr txBox="1">
            <a:spLocks noGrp="1"/>
          </p:cNvSpPr>
          <p:nvPr>
            <p:ph type="ctrTitle"/>
          </p:nvPr>
        </p:nvSpPr>
        <p:spPr>
          <a:xfrm>
            <a:off x="311708" y="998241"/>
            <a:ext cx="8520600" cy="2052600"/>
          </a:xfrm>
          <a:prstGeom prst="rect">
            <a:avLst/>
          </a:prstGeom>
        </p:spPr>
        <p:txBody>
          <a:bodyPr spcFirstLastPara="1" wrap="square" lIns="91425" tIns="91425" rIns="91425" bIns="91425" anchor="b" anchorCtr="0">
            <a:normAutofit/>
          </a:bodyPr>
          <a:lstStyle/>
          <a:p>
            <a:pPr marL="0" lvl="0" indent="0" algn="l" rtl="0">
              <a:lnSpc>
                <a:spcPct val="90000"/>
              </a:lnSpc>
              <a:spcBef>
                <a:spcPts val="0"/>
              </a:spcBef>
              <a:spcAft>
                <a:spcPts val="0"/>
              </a:spcAft>
              <a:buClr>
                <a:srgbClr val="103164"/>
              </a:buClr>
              <a:buSzPts val="6000"/>
              <a:buFont typeface="Calibri"/>
              <a:buNone/>
            </a:pPr>
            <a:r>
              <a:rPr lang="en" sz="5000" dirty="0">
                <a:solidFill>
                  <a:srgbClr val="103164"/>
                </a:solidFill>
                <a:latin typeface="Calibri"/>
                <a:ea typeface="Calibri"/>
                <a:cs typeface="Calibri"/>
                <a:sym typeface="Calibri"/>
              </a:rPr>
              <a:t>Complaints &amp; Investigations</a:t>
            </a:r>
            <a:endParaRPr sz="5000" dirty="0"/>
          </a:p>
        </p:txBody>
      </p:sp>
      <p:pic>
        <p:nvPicPr>
          <p:cNvPr id="253" name="Google Shape;253;p41" title="MicrosoftTeams-image.png"/>
          <p:cNvPicPr preferRelativeResize="0"/>
          <p:nvPr/>
        </p:nvPicPr>
        <p:blipFill rotWithShape="1">
          <a:blip r:embed="rId3">
            <a:alphaModFix/>
          </a:blip>
          <a:srcRect b="8634"/>
          <a:stretch/>
        </p:blipFill>
        <p:spPr>
          <a:xfrm>
            <a:off x="6541391" y="4133251"/>
            <a:ext cx="2268902" cy="591150"/>
          </a:xfrm>
          <a:prstGeom prst="rect">
            <a:avLst/>
          </a:prstGeom>
          <a:noFill/>
          <a:ln>
            <a:noFill/>
          </a:ln>
        </p:spPr>
      </p:pic>
      <p:sp>
        <p:nvSpPr>
          <p:cNvPr id="254" name="Google Shape;254;p41"/>
          <p:cNvSpPr/>
          <p:nvPr/>
        </p:nvSpPr>
        <p:spPr>
          <a:xfrm>
            <a:off x="435750" y="3165950"/>
            <a:ext cx="8272500" cy="31800"/>
          </a:xfrm>
          <a:prstGeom prst="rect">
            <a:avLst/>
          </a:prstGeom>
          <a:solidFill>
            <a:srgbClr val="00206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9D7F03B1-6017-7FE9-5FC1-8104FA7F052D}"/>
              </a:ext>
            </a:extLst>
          </p:cNvPr>
          <p:cNvSpPr/>
          <p:nvPr/>
        </p:nvSpPr>
        <p:spPr>
          <a:xfrm>
            <a:off x="2155709" y="431142"/>
            <a:ext cx="1863397" cy="147820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1200" b="1" u="sng" dirty="0">
                <a:solidFill>
                  <a:schemeClr val="accent1">
                    <a:lumMod val="50000"/>
                  </a:schemeClr>
                </a:solidFill>
              </a:rPr>
              <a:t>RFA Investigations</a:t>
            </a:r>
          </a:p>
          <a:p>
            <a:r>
              <a:rPr lang="en-US" sz="1200" b="1" dirty="0">
                <a:solidFill>
                  <a:schemeClr val="tx1"/>
                </a:solidFill>
              </a:rPr>
              <a:t>(Article 22)</a:t>
            </a:r>
          </a:p>
        </p:txBody>
      </p:sp>
      <p:sp>
        <p:nvSpPr>
          <p:cNvPr id="11" name="Rectangle: Rounded Corners 10">
            <a:extLst>
              <a:ext uri="{FF2B5EF4-FFF2-40B4-BE49-F238E27FC236}">
                <a16:creationId xmlns:a16="http://schemas.microsoft.com/office/drawing/2014/main" id="{0A27BA8C-3638-8371-C6FD-428E554DE71B}"/>
              </a:ext>
            </a:extLst>
          </p:cNvPr>
          <p:cNvSpPr/>
          <p:nvPr/>
        </p:nvSpPr>
        <p:spPr>
          <a:xfrm>
            <a:off x="4459081" y="431141"/>
            <a:ext cx="1863397" cy="147820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marL="0" indent="0" algn="l" rtl="0">
              <a:buNone/>
            </a:pPr>
            <a:r>
              <a:rPr lang="en-US" sz="1200" b="1" dirty="0">
                <a:solidFill>
                  <a:schemeClr val="accent1">
                    <a:lumMod val="50000"/>
                  </a:schemeClr>
                </a:solidFill>
                <a:effectLst/>
                <a:latin typeface="Arial" panose="020B0604020202020204" pitchFamily="34" charset="0"/>
              </a:rPr>
              <a:t>AR/Policy </a:t>
            </a:r>
            <a:r>
              <a:rPr lang="en-US" sz="1200" b="1" u="sng" dirty="0">
                <a:solidFill>
                  <a:schemeClr val="accent1">
                    <a:lumMod val="50000"/>
                  </a:schemeClr>
                </a:solidFill>
                <a:effectLst/>
                <a:latin typeface="Arial" panose="020B0604020202020204" pitchFamily="34" charset="0"/>
              </a:rPr>
              <a:t>Investigations</a:t>
            </a:r>
            <a:endParaRPr lang="en-US" sz="1200" u="sng" dirty="0">
              <a:solidFill>
                <a:schemeClr val="accent1">
                  <a:lumMod val="50000"/>
                </a:schemeClr>
              </a:solidFill>
              <a:effectLst/>
              <a:latin typeface="Arial" panose="020B0604020202020204" pitchFamily="34" charset="0"/>
            </a:endParaRPr>
          </a:p>
          <a:p>
            <a:pPr marL="0" indent="0" algn="l" rtl="0">
              <a:buNone/>
            </a:pPr>
            <a:r>
              <a:rPr lang="en-US" sz="1200" dirty="0">
                <a:solidFill>
                  <a:schemeClr val="tx1"/>
                </a:solidFill>
                <a:effectLst/>
                <a:latin typeface="Arial" panose="020B0604020202020204" pitchFamily="34" charset="0"/>
              </a:rPr>
              <a:t>​</a:t>
            </a:r>
          </a:p>
          <a:p>
            <a:pPr marL="0" indent="0" algn="l" rtl="0">
              <a:buNone/>
            </a:pPr>
            <a:r>
              <a:rPr lang="en-US" sz="1200" b="1" dirty="0">
                <a:solidFill>
                  <a:schemeClr val="tx1"/>
                </a:solidFill>
                <a:effectLst/>
                <a:latin typeface="Arial" panose="020B0604020202020204" pitchFamily="34" charset="0"/>
              </a:rPr>
              <a:t>Non-Discrimination (AR 5.1.11 &amp; </a:t>
            </a:r>
          </a:p>
          <a:p>
            <a:pPr marL="0" indent="0" algn="l" rtl="0">
              <a:buNone/>
            </a:pPr>
            <a:r>
              <a:rPr lang="en-US" sz="1200" b="1" dirty="0">
                <a:solidFill>
                  <a:schemeClr val="tx1"/>
                </a:solidFill>
                <a:effectLst/>
                <a:latin typeface="Arial" panose="020B0604020202020204" pitchFamily="34" charset="0"/>
              </a:rPr>
              <a:t>ND-1 &amp; </a:t>
            </a:r>
            <a:r>
              <a:rPr lang="en-US" sz="1200" b="1" dirty="0">
                <a:solidFill>
                  <a:schemeClr val="tx1"/>
                </a:solidFill>
                <a:latin typeface="Arial" panose="020B0604020202020204" pitchFamily="34" charset="0"/>
              </a:rPr>
              <a:t>ND-</a:t>
            </a:r>
            <a:r>
              <a:rPr lang="en-US" sz="1200" b="1" dirty="0">
                <a:solidFill>
                  <a:schemeClr val="tx1"/>
                </a:solidFill>
                <a:effectLst/>
                <a:latin typeface="Arial" panose="020B0604020202020204" pitchFamily="34" charset="0"/>
              </a:rPr>
              <a:t>2)</a:t>
            </a:r>
            <a:endParaRPr lang="en-US" sz="1200" dirty="0">
              <a:solidFill>
                <a:schemeClr val="tx1"/>
              </a:solidFill>
              <a:effectLst/>
              <a:latin typeface="Arial" panose="020B0604020202020204" pitchFamily="34" charset="0"/>
            </a:endParaRPr>
          </a:p>
          <a:p>
            <a:pPr marL="0" indent="0" algn="l" rtl="0">
              <a:buNone/>
            </a:pPr>
            <a:r>
              <a:rPr lang="en-US" sz="1200" dirty="0">
                <a:solidFill>
                  <a:schemeClr val="tx1"/>
                </a:solidFill>
                <a:effectLst/>
                <a:latin typeface="Arial" panose="020B0604020202020204" pitchFamily="34" charset="0"/>
              </a:rPr>
              <a:t>​</a:t>
            </a:r>
          </a:p>
          <a:p>
            <a:pPr marL="0" indent="0" algn="l" rtl="0">
              <a:buNone/>
            </a:pPr>
            <a:r>
              <a:rPr lang="en-US" sz="1200" b="1" dirty="0">
                <a:solidFill>
                  <a:schemeClr val="tx1"/>
                </a:solidFill>
                <a:effectLst/>
                <a:latin typeface="Arial" panose="020B0604020202020204" pitchFamily="34" charset="0"/>
              </a:rPr>
              <a:t>Title IX (</a:t>
            </a:r>
            <a:r>
              <a:rPr lang="en-US" sz="1200" b="1" dirty="0">
                <a:solidFill>
                  <a:schemeClr val="tx1"/>
                </a:solidFill>
                <a:latin typeface="Arial" panose="020B0604020202020204" pitchFamily="34" charset="0"/>
              </a:rPr>
              <a:t>AR </a:t>
            </a:r>
            <a:r>
              <a:rPr lang="en-US" sz="1200" b="1" dirty="0">
                <a:solidFill>
                  <a:schemeClr val="tx1"/>
                </a:solidFill>
                <a:effectLst/>
                <a:latin typeface="Arial" panose="020B0604020202020204" pitchFamily="34" charset="0"/>
              </a:rPr>
              <a:t>5.1.16)</a:t>
            </a:r>
            <a:endParaRPr lang="en-US" sz="1200" b="1" dirty="0">
              <a:solidFill>
                <a:schemeClr val="tx1"/>
              </a:solidFill>
            </a:endParaRPr>
          </a:p>
        </p:txBody>
      </p:sp>
      <p:cxnSp>
        <p:nvCxnSpPr>
          <p:cNvPr id="13" name="Straight Arrow Connector 12">
            <a:extLst>
              <a:ext uri="{FF2B5EF4-FFF2-40B4-BE49-F238E27FC236}">
                <a16:creationId xmlns:a16="http://schemas.microsoft.com/office/drawing/2014/main" id="{412C6481-E7EB-00A3-C48A-7875A97165F9}"/>
              </a:ext>
            </a:extLst>
          </p:cNvPr>
          <p:cNvCxnSpPr/>
          <p:nvPr/>
        </p:nvCxnSpPr>
        <p:spPr>
          <a:xfrm>
            <a:off x="3030554" y="2089380"/>
            <a:ext cx="627046" cy="8054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728FF3D3-6742-F355-B164-17037628DD58}"/>
              </a:ext>
            </a:extLst>
          </p:cNvPr>
          <p:cNvCxnSpPr>
            <a:cxnSpLocks/>
          </p:cNvCxnSpPr>
          <p:nvPr/>
        </p:nvCxnSpPr>
        <p:spPr>
          <a:xfrm flipH="1">
            <a:off x="4727486" y="2053846"/>
            <a:ext cx="578014" cy="8409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5317AD7-4D33-44BE-01C2-598569CABA74}"/>
              </a:ext>
            </a:extLst>
          </p:cNvPr>
          <p:cNvSpPr txBox="1"/>
          <p:nvPr/>
        </p:nvSpPr>
        <p:spPr>
          <a:xfrm>
            <a:off x="3154528" y="2856907"/>
            <a:ext cx="2150972" cy="1166153"/>
          </a:xfrm>
          <a:prstGeom prst="rect">
            <a:avLst/>
          </a:prstGeom>
          <a:noFill/>
        </p:spPr>
        <p:txBody>
          <a:bodyPr wrap="square" rtlCol="0">
            <a:spAutoFit/>
          </a:bodyPr>
          <a:lstStyle/>
          <a:p>
            <a:pPr algn="ctr">
              <a:lnSpc>
                <a:spcPct val="150000"/>
              </a:lnSpc>
            </a:pPr>
            <a:r>
              <a:rPr lang="en-US" sz="1200" b="1" u="sng" dirty="0">
                <a:solidFill>
                  <a:schemeClr val="tx1"/>
                </a:solidFill>
              </a:rPr>
              <a:t>Article 21</a:t>
            </a:r>
          </a:p>
          <a:p>
            <a:pPr algn="ctr">
              <a:lnSpc>
                <a:spcPct val="150000"/>
              </a:lnSpc>
            </a:pPr>
            <a:r>
              <a:rPr lang="en-US" sz="1200" b="1" dirty="0">
                <a:solidFill>
                  <a:schemeClr val="tx1"/>
                </a:solidFill>
              </a:rPr>
              <a:t>Interventions</a:t>
            </a:r>
          </a:p>
          <a:p>
            <a:pPr algn="ctr">
              <a:lnSpc>
                <a:spcPct val="150000"/>
              </a:lnSpc>
            </a:pPr>
            <a:r>
              <a:rPr lang="en-US" sz="1200" b="1" dirty="0">
                <a:solidFill>
                  <a:schemeClr val="tx1"/>
                </a:solidFill>
              </a:rPr>
              <a:t>Corrective Actions</a:t>
            </a:r>
          </a:p>
          <a:p>
            <a:pPr algn="ctr">
              <a:lnSpc>
                <a:spcPct val="150000"/>
              </a:lnSpc>
            </a:pPr>
            <a:r>
              <a:rPr lang="en-US" sz="1200" b="1" dirty="0">
                <a:solidFill>
                  <a:schemeClr val="tx1"/>
                </a:solidFill>
              </a:rPr>
              <a:t>Disciplinary Sanctions</a:t>
            </a:r>
          </a:p>
        </p:txBody>
      </p:sp>
      <p:sp>
        <p:nvSpPr>
          <p:cNvPr id="20" name="TextBox 19">
            <a:extLst>
              <a:ext uri="{FF2B5EF4-FFF2-40B4-BE49-F238E27FC236}">
                <a16:creationId xmlns:a16="http://schemas.microsoft.com/office/drawing/2014/main" id="{C44811DE-D96A-E6BC-3C18-B015BB5ACC38}"/>
              </a:ext>
            </a:extLst>
          </p:cNvPr>
          <p:cNvSpPr txBox="1"/>
          <p:nvPr/>
        </p:nvSpPr>
        <p:spPr>
          <a:xfrm>
            <a:off x="1298630" y="4149013"/>
            <a:ext cx="6320901" cy="677108"/>
          </a:xfrm>
          <a:prstGeom prst="rect">
            <a:avLst/>
          </a:prstGeom>
          <a:solidFill>
            <a:srgbClr val="FFFFFF"/>
          </a:solidFill>
          <a:ln w="25400" cap="flat" cmpd="sng" algn="ctr">
            <a:solidFill>
              <a:srgbClr val="000000"/>
            </a:solidFill>
            <a:prstDash val="solid"/>
          </a:ln>
          <a:effectLst/>
        </p:spPr>
        <p:txBody>
          <a:bodyPr wrap="square" rtlCol="0">
            <a:spAutoFit/>
          </a:bodyPr>
          <a:lstStyle/>
          <a:p>
            <a:pPr marL="114300" marR="0" lvl="0" indent="0" algn="ctr" defTabSz="914400" eaLnBrk="1" fontAlgn="auto" latinLnBrk="0" hangingPunct="1">
              <a:lnSpc>
                <a:spcPct val="100000"/>
              </a:lnSpc>
              <a:spcBef>
                <a:spcPts val="0"/>
              </a:spcBef>
              <a:spcAft>
                <a:spcPts val="0"/>
              </a:spcAft>
              <a:buClrTx/>
              <a:buSzPts val="1800"/>
              <a:buFontTx/>
              <a:buNone/>
              <a:tabLst/>
              <a:defRPr/>
            </a:pPr>
            <a:r>
              <a:rPr lang="en-US" b="1" dirty="0">
                <a:solidFill>
                  <a:schemeClr val="accent1">
                    <a:lumMod val="50000"/>
                  </a:schemeClr>
                </a:solidFill>
                <a:latin typeface="DM Sans" pitchFamily="2" charset="0"/>
                <a:ea typeface="+mn-ea"/>
                <a:cs typeface="+mn-cs"/>
              </a:rPr>
              <a:t>Administrative Leave of Absence (RFA 22.3/AR 6.1)</a:t>
            </a:r>
            <a:endParaRPr lang="en-US" dirty="0">
              <a:solidFill>
                <a:schemeClr val="accent1">
                  <a:lumMod val="50000"/>
                </a:schemeClr>
              </a:solidFill>
              <a:latin typeface="DM Sans" pitchFamily="2" charset="0"/>
              <a:ea typeface="+mn-ea"/>
              <a:cs typeface="+mn-cs"/>
            </a:endParaRPr>
          </a:p>
          <a:p>
            <a:pPr marL="114300" marR="0" lvl="0" indent="0" algn="ctr" defTabSz="914400" eaLnBrk="1" fontAlgn="auto" latinLnBrk="0" hangingPunct="1">
              <a:lnSpc>
                <a:spcPct val="100000"/>
              </a:lnSpc>
              <a:spcBef>
                <a:spcPts val="0"/>
              </a:spcBef>
              <a:spcAft>
                <a:spcPts val="0"/>
              </a:spcAft>
              <a:buClrTx/>
              <a:buSzPts val="1800"/>
              <a:buFontTx/>
              <a:buNone/>
              <a:tabLst/>
              <a:defRPr/>
            </a:pPr>
            <a:r>
              <a:rPr kumimoji="0" lang="en-US" sz="1200" i="0" u="none" strike="noStrike" kern="0" cap="none" spc="0" normalizeH="0" baseline="0" noProof="0" dirty="0">
                <a:ln>
                  <a:noFill/>
                </a:ln>
                <a:solidFill>
                  <a:srgbClr val="000000"/>
                </a:solidFill>
                <a:effectLst/>
                <a:uLnTx/>
                <a:uFillTx/>
                <a:latin typeface="DM Sans" pitchFamily="2" charset="0"/>
                <a:ea typeface="+mn-ea"/>
                <a:cs typeface="+mn-cs"/>
              </a:rPr>
              <a:t>Faculty member may be placed on a </a:t>
            </a:r>
            <a:r>
              <a:rPr kumimoji="0" lang="en-US" sz="1200" b="1" i="0" u="none" strike="noStrike" kern="0" cap="none" spc="0" normalizeH="0" baseline="0" noProof="0" dirty="0">
                <a:ln>
                  <a:noFill/>
                </a:ln>
                <a:solidFill>
                  <a:srgbClr val="000000"/>
                </a:solidFill>
                <a:effectLst/>
                <a:uLnTx/>
                <a:uFillTx/>
                <a:latin typeface="DM Sans" pitchFamily="2" charset="0"/>
                <a:ea typeface="+mn-ea"/>
                <a:cs typeface="+mn-cs"/>
              </a:rPr>
              <a:t>paid administrative leave of absence</a:t>
            </a:r>
            <a:r>
              <a:rPr kumimoji="0" lang="en-US" sz="1200" i="0" u="none" strike="noStrike" kern="0" cap="none" spc="0" normalizeH="0" baseline="0" noProof="0" dirty="0">
                <a:ln>
                  <a:noFill/>
                </a:ln>
                <a:solidFill>
                  <a:srgbClr val="000000"/>
                </a:solidFill>
                <a:effectLst/>
                <a:uLnTx/>
                <a:uFillTx/>
                <a:latin typeface="DM Sans" pitchFamily="2" charset="0"/>
                <a:ea typeface="+mn-ea"/>
                <a:cs typeface="+mn-cs"/>
              </a:rPr>
              <a:t> at any point pending the outcome of an investigation pursuant to Admin Reg 6.1.</a:t>
            </a:r>
          </a:p>
        </p:txBody>
      </p:sp>
    </p:spTree>
    <p:extLst>
      <p:ext uri="{BB962C8B-B14F-4D97-AF65-F5344CB8AC3E}">
        <p14:creationId xmlns:p14="http://schemas.microsoft.com/office/powerpoint/2010/main" val="468284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5F2FF">
            <a:alpha val="0"/>
          </a:srgbClr>
        </a:solidFill>
        <a:effectLst/>
      </p:bgPr>
    </p:bg>
    <p:spTree>
      <p:nvGrpSpPr>
        <p:cNvPr id="1" name="Shape 215"/>
        <p:cNvGrpSpPr/>
        <p:nvPr/>
      </p:nvGrpSpPr>
      <p:grpSpPr>
        <a:xfrm>
          <a:off x="0" y="0"/>
          <a:ext cx="0" cy="0"/>
          <a:chOff x="0" y="0"/>
          <a:chExt cx="0" cy="0"/>
        </a:xfrm>
      </p:grpSpPr>
      <p:pic>
        <p:nvPicPr>
          <p:cNvPr id="217" name="Google Shape;217;p21" descr="image.png"/>
          <p:cNvPicPr preferRelativeResize="0"/>
          <p:nvPr/>
        </p:nvPicPr>
        <p:blipFill rotWithShape="1">
          <a:blip r:embed="rId3">
            <a:alphaModFix/>
          </a:blip>
          <a:srcRect/>
          <a:stretch/>
        </p:blipFill>
        <p:spPr>
          <a:xfrm>
            <a:off x="416909" y="1068753"/>
            <a:ext cx="2571750" cy="2926198"/>
          </a:xfrm>
          <a:prstGeom prst="rect">
            <a:avLst/>
          </a:prstGeom>
          <a:noFill/>
          <a:ln>
            <a:noFill/>
          </a:ln>
        </p:spPr>
      </p:pic>
      <p:pic>
        <p:nvPicPr>
          <p:cNvPr id="218" name="Google Shape;218;p21" descr="image.png"/>
          <p:cNvPicPr preferRelativeResize="0"/>
          <p:nvPr/>
        </p:nvPicPr>
        <p:blipFill rotWithShape="1">
          <a:blip r:embed="rId4">
            <a:alphaModFix/>
          </a:blip>
          <a:srcRect/>
          <a:stretch/>
        </p:blipFill>
        <p:spPr>
          <a:xfrm>
            <a:off x="3286124" y="1058950"/>
            <a:ext cx="2571750" cy="2936001"/>
          </a:xfrm>
          <a:prstGeom prst="rect">
            <a:avLst/>
          </a:prstGeom>
          <a:noFill/>
          <a:ln>
            <a:noFill/>
          </a:ln>
        </p:spPr>
      </p:pic>
      <p:pic>
        <p:nvPicPr>
          <p:cNvPr id="219" name="Google Shape;219;p21" descr="image.png"/>
          <p:cNvPicPr preferRelativeResize="0"/>
          <p:nvPr/>
        </p:nvPicPr>
        <p:blipFill rotWithShape="1">
          <a:blip r:embed="rId5">
            <a:alphaModFix/>
          </a:blip>
          <a:srcRect/>
          <a:stretch/>
        </p:blipFill>
        <p:spPr>
          <a:xfrm>
            <a:off x="6132807" y="1058950"/>
            <a:ext cx="2571750" cy="2936001"/>
          </a:xfrm>
          <a:prstGeom prst="rect">
            <a:avLst/>
          </a:prstGeom>
          <a:noFill/>
          <a:ln>
            <a:noFill/>
          </a:ln>
        </p:spPr>
      </p:pic>
      <p:sp>
        <p:nvSpPr>
          <p:cNvPr id="220" name="Google Shape;220;p21"/>
          <p:cNvSpPr txBox="1"/>
          <p:nvPr/>
        </p:nvSpPr>
        <p:spPr>
          <a:xfrm>
            <a:off x="1382136" y="1500552"/>
            <a:ext cx="720090" cy="207749"/>
          </a:xfrm>
          <a:prstGeom prst="rect">
            <a:avLst/>
          </a:prstGeom>
          <a:noFill/>
          <a:ln>
            <a:noFill/>
          </a:ln>
        </p:spPr>
        <p:txBody>
          <a:bodyPr spcFirstLastPara="1" wrap="square" lIns="0" tIns="0" rIns="0" bIns="0" anchor="t" anchorCtr="0">
            <a:spAutoFit/>
          </a:bodyPr>
          <a:lstStyle/>
          <a:p>
            <a:pPr algn="ctr" defTabSz="685800"/>
            <a:r>
              <a:rPr lang="en-US" sz="1350" b="1" dirty="0">
                <a:solidFill>
                  <a:srgbClr val="003366"/>
                </a:solidFill>
                <a:latin typeface="Merriweather"/>
                <a:ea typeface="Merriweather"/>
                <a:cs typeface="Merriweather"/>
                <a:sym typeface="Merriweather"/>
              </a:rPr>
              <a:t>Purpose</a:t>
            </a:r>
            <a:endParaRPr sz="1050" dirty="0"/>
          </a:p>
        </p:txBody>
      </p:sp>
      <p:sp>
        <p:nvSpPr>
          <p:cNvPr id="221" name="Google Shape;221;p21"/>
          <p:cNvSpPr txBox="1"/>
          <p:nvPr/>
        </p:nvSpPr>
        <p:spPr>
          <a:xfrm>
            <a:off x="677762" y="1842469"/>
            <a:ext cx="2128838" cy="969496"/>
          </a:xfrm>
          <a:prstGeom prst="rect">
            <a:avLst/>
          </a:prstGeom>
          <a:noFill/>
          <a:ln>
            <a:noFill/>
          </a:ln>
        </p:spPr>
        <p:txBody>
          <a:bodyPr spcFirstLastPara="1" wrap="square" lIns="0" tIns="0" rIns="0" bIns="0" anchor="t" anchorCtr="0">
            <a:spAutoFit/>
          </a:bodyPr>
          <a:lstStyle/>
          <a:p>
            <a:pPr algn="ctr" defTabSz="685800">
              <a:lnSpc>
                <a:spcPct val="150000"/>
              </a:lnSpc>
            </a:pPr>
            <a:r>
              <a:rPr lang="en-US" sz="1050" dirty="0">
                <a:solidFill>
                  <a:srgbClr val="333333"/>
                </a:solidFill>
                <a:latin typeface="Merriweather" panose="00000500000000000000" pitchFamily="2" charset="0"/>
                <a:ea typeface="DM Sans"/>
                <a:cs typeface="DM Sans"/>
                <a:sym typeface="DM Sans"/>
              </a:rPr>
              <a:t>To gather evidence and provide findings (substantiated, partially substantiated, or not) by a preponderance of evidence.</a:t>
            </a:r>
            <a:endParaRPr sz="1050" dirty="0">
              <a:latin typeface="Merriweather" panose="00000500000000000000" pitchFamily="2" charset="0"/>
            </a:endParaRPr>
          </a:p>
        </p:txBody>
      </p:sp>
      <p:sp>
        <p:nvSpPr>
          <p:cNvPr id="222" name="Google Shape;222;p21"/>
          <p:cNvSpPr txBox="1"/>
          <p:nvPr/>
        </p:nvSpPr>
        <p:spPr>
          <a:xfrm>
            <a:off x="3894236" y="1475182"/>
            <a:ext cx="1612701" cy="207749"/>
          </a:xfrm>
          <a:prstGeom prst="rect">
            <a:avLst/>
          </a:prstGeom>
          <a:noFill/>
          <a:ln>
            <a:noFill/>
          </a:ln>
        </p:spPr>
        <p:txBody>
          <a:bodyPr spcFirstLastPara="1" wrap="square" lIns="0" tIns="0" rIns="0" bIns="0" anchor="t" anchorCtr="0">
            <a:spAutoFit/>
          </a:bodyPr>
          <a:lstStyle/>
          <a:p>
            <a:pPr algn="ctr" defTabSz="685800"/>
            <a:r>
              <a:rPr lang="en-US" sz="1350" b="1" dirty="0">
                <a:solidFill>
                  <a:srgbClr val="003366"/>
                </a:solidFill>
                <a:latin typeface="Merriweather"/>
                <a:ea typeface="Merriweather"/>
                <a:cs typeface="Merriweather"/>
                <a:sym typeface="Merriweather"/>
              </a:rPr>
              <a:t>Peer Review (22.1)</a:t>
            </a:r>
            <a:endParaRPr sz="1050" dirty="0"/>
          </a:p>
        </p:txBody>
      </p:sp>
      <p:sp>
        <p:nvSpPr>
          <p:cNvPr id="223" name="Google Shape;223;p21"/>
          <p:cNvSpPr txBox="1"/>
          <p:nvPr/>
        </p:nvSpPr>
        <p:spPr>
          <a:xfrm>
            <a:off x="3607042" y="1807296"/>
            <a:ext cx="2128838" cy="1211870"/>
          </a:xfrm>
          <a:prstGeom prst="rect">
            <a:avLst/>
          </a:prstGeom>
          <a:noFill/>
          <a:ln>
            <a:noFill/>
          </a:ln>
        </p:spPr>
        <p:txBody>
          <a:bodyPr spcFirstLastPara="1" wrap="square" lIns="0" tIns="0" rIns="0" bIns="0" anchor="t" anchorCtr="0">
            <a:spAutoFit/>
          </a:bodyPr>
          <a:lstStyle/>
          <a:p>
            <a:pPr algn="ctr" defTabSz="685800">
              <a:lnSpc>
                <a:spcPct val="150000"/>
              </a:lnSpc>
            </a:pPr>
            <a:r>
              <a:rPr lang="en-US" sz="1050" b="1" dirty="0">
                <a:solidFill>
                  <a:srgbClr val="333333"/>
                </a:solidFill>
                <a:latin typeface="Merriweather" panose="00000500000000000000" pitchFamily="2" charset="0"/>
                <a:ea typeface="DM Sans"/>
                <a:cs typeface="DM Sans"/>
                <a:sym typeface="DM Sans"/>
              </a:rPr>
              <a:t>Required</a:t>
            </a:r>
            <a:r>
              <a:rPr lang="en-US" sz="1050" dirty="0">
                <a:solidFill>
                  <a:srgbClr val="333333"/>
                </a:solidFill>
                <a:latin typeface="Merriweather" panose="00000500000000000000" pitchFamily="2" charset="0"/>
                <a:ea typeface="DM Sans"/>
                <a:cs typeface="DM Sans"/>
                <a:sym typeface="DM Sans"/>
              </a:rPr>
              <a:t> when evaluating a complaint that involves the exercise of </a:t>
            </a:r>
            <a:r>
              <a:rPr lang="en-US" sz="1050" b="1" dirty="0">
                <a:solidFill>
                  <a:srgbClr val="333333"/>
                </a:solidFill>
                <a:latin typeface="Merriweather" panose="00000500000000000000" pitchFamily="2" charset="0"/>
                <a:ea typeface="DM Sans"/>
                <a:cs typeface="DM Sans"/>
                <a:sym typeface="DM Sans"/>
              </a:rPr>
              <a:t>professional judgment</a:t>
            </a:r>
            <a:r>
              <a:rPr lang="en-US" sz="1050" dirty="0">
                <a:solidFill>
                  <a:srgbClr val="333333"/>
                </a:solidFill>
                <a:latin typeface="Merriweather" panose="00000500000000000000" pitchFamily="2" charset="0"/>
                <a:ea typeface="DM Sans"/>
                <a:cs typeface="DM Sans"/>
                <a:sym typeface="DM Sans"/>
              </a:rPr>
              <a:t> (e.g., teaching, scholarly activities).</a:t>
            </a:r>
            <a:endParaRPr sz="1050" dirty="0">
              <a:latin typeface="Merriweather" panose="00000500000000000000" pitchFamily="2" charset="0"/>
            </a:endParaRPr>
          </a:p>
        </p:txBody>
      </p:sp>
      <p:sp>
        <p:nvSpPr>
          <p:cNvPr id="224" name="Google Shape;224;p21"/>
          <p:cNvSpPr txBox="1"/>
          <p:nvPr/>
        </p:nvSpPr>
        <p:spPr>
          <a:xfrm>
            <a:off x="6385299" y="1500552"/>
            <a:ext cx="2235279" cy="207749"/>
          </a:xfrm>
          <a:prstGeom prst="rect">
            <a:avLst/>
          </a:prstGeom>
          <a:noFill/>
          <a:ln>
            <a:noFill/>
          </a:ln>
        </p:spPr>
        <p:txBody>
          <a:bodyPr spcFirstLastPara="1" wrap="square" lIns="0" tIns="0" rIns="0" bIns="0" anchor="t" anchorCtr="0">
            <a:spAutoFit/>
          </a:bodyPr>
          <a:lstStyle/>
          <a:p>
            <a:pPr algn="ctr" defTabSz="685800"/>
            <a:r>
              <a:rPr lang="en-US" sz="1350" b="1" dirty="0">
                <a:solidFill>
                  <a:srgbClr val="003366"/>
                </a:solidFill>
                <a:latin typeface="Merriweather"/>
                <a:ea typeface="Merriweather"/>
                <a:cs typeface="Merriweather"/>
                <a:sym typeface="Merriweather"/>
              </a:rPr>
              <a:t>Workplace Conduct (22.2)</a:t>
            </a:r>
            <a:endParaRPr sz="1050" dirty="0"/>
          </a:p>
        </p:txBody>
      </p:sp>
      <p:sp>
        <p:nvSpPr>
          <p:cNvPr id="225" name="Google Shape;225;p21"/>
          <p:cNvSpPr txBox="1"/>
          <p:nvPr/>
        </p:nvSpPr>
        <p:spPr>
          <a:xfrm>
            <a:off x="6354262" y="1814289"/>
            <a:ext cx="2128838" cy="1938992"/>
          </a:xfrm>
          <a:prstGeom prst="rect">
            <a:avLst/>
          </a:prstGeom>
          <a:noFill/>
          <a:ln>
            <a:noFill/>
          </a:ln>
        </p:spPr>
        <p:txBody>
          <a:bodyPr spcFirstLastPara="1" wrap="square" lIns="0" tIns="0" rIns="0" bIns="0" anchor="t" anchorCtr="0">
            <a:spAutoFit/>
          </a:bodyPr>
          <a:lstStyle/>
          <a:p>
            <a:pPr algn="ctr" defTabSz="685800">
              <a:lnSpc>
                <a:spcPct val="150000"/>
              </a:lnSpc>
            </a:pPr>
            <a:r>
              <a:rPr lang="en-US" sz="1050" dirty="0">
                <a:solidFill>
                  <a:srgbClr val="333333"/>
                </a:solidFill>
                <a:latin typeface="Merriweather" panose="00000500000000000000" pitchFamily="2" charset="0"/>
                <a:ea typeface="DM Sans"/>
                <a:cs typeface="DM Sans"/>
                <a:sym typeface="DM Sans"/>
              </a:rPr>
              <a:t>Used when </a:t>
            </a:r>
            <a:r>
              <a:rPr lang="en-US" sz="1050" b="1" dirty="0">
                <a:solidFill>
                  <a:srgbClr val="333333"/>
                </a:solidFill>
                <a:latin typeface="Merriweather" panose="00000500000000000000" pitchFamily="2" charset="0"/>
                <a:ea typeface="DM Sans"/>
                <a:cs typeface="DM Sans"/>
                <a:sym typeface="DM Sans"/>
              </a:rPr>
              <a:t>professional judgment is not</a:t>
            </a:r>
            <a:r>
              <a:rPr lang="en-US" sz="1050" dirty="0">
                <a:solidFill>
                  <a:srgbClr val="333333"/>
                </a:solidFill>
                <a:latin typeface="Merriweather" panose="00000500000000000000" pitchFamily="2" charset="0"/>
                <a:ea typeface="DM Sans"/>
                <a:cs typeface="DM Sans"/>
                <a:sym typeface="DM Sans"/>
              </a:rPr>
              <a:t> implicated (e.g., failure to follow policy, compliance issues, etc.). A PRIT may be convened for the sole purpose of recommending appropriate action to the College President. </a:t>
            </a:r>
            <a:endParaRPr sz="1050" dirty="0">
              <a:latin typeface="Merriweather" panose="00000500000000000000" pitchFamily="2" charset="0"/>
            </a:endParaRPr>
          </a:p>
        </p:txBody>
      </p:sp>
      <p:pic>
        <p:nvPicPr>
          <p:cNvPr id="226" name="Google Shape;226;p21" descr="image.png"/>
          <p:cNvPicPr preferRelativeResize="0"/>
          <p:nvPr/>
        </p:nvPicPr>
        <p:blipFill rotWithShape="1">
          <a:blip r:embed="rId6">
            <a:alphaModFix/>
          </a:blip>
          <a:srcRect/>
          <a:stretch/>
        </p:blipFill>
        <p:spPr>
          <a:xfrm>
            <a:off x="1531334" y="934585"/>
            <a:ext cx="342900" cy="342900"/>
          </a:xfrm>
          <a:prstGeom prst="rect">
            <a:avLst/>
          </a:prstGeom>
          <a:noFill/>
          <a:ln>
            <a:noFill/>
          </a:ln>
        </p:spPr>
      </p:pic>
      <p:pic>
        <p:nvPicPr>
          <p:cNvPr id="227" name="Google Shape;227;p21" descr="image.png"/>
          <p:cNvPicPr preferRelativeResize="0"/>
          <p:nvPr/>
        </p:nvPicPr>
        <p:blipFill rotWithShape="1">
          <a:blip r:embed="rId7">
            <a:alphaModFix/>
          </a:blip>
          <a:srcRect/>
          <a:stretch/>
        </p:blipFill>
        <p:spPr>
          <a:xfrm>
            <a:off x="4400549" y="934585"/>
            <a:ext cx="300038" cy="342900"/>
          </a:xfrm>
          <a:prstGeom prst="rect">
            <a:avLst/>
          </a:prstGeom>
          <a:noFill/>
          <a:ln>
            <a:noFill/>
          </a:ln>
        </p:spPr>
      </p:pic>
      <p:pic>
        <p:nvPicPr>
          <p:cNvPr id="228" name="Google Shape;228;p21" descr="image.png"/>
          <p:cNvPicPr preferRelativeResize="0"/>
          <p:nvPr/>
        </p:nvPicPr>
        <p:blipFill rotWithShape="1">
          <a:blip r:embed="rId8">
            <a:alphaModFix/>
          </a:blip>
          <a:srcRect/>
          <a:stretch/>
        </p:blipFill>
        <p:spPr>
          <a:xfrm>
            <a:off x="7290094" y="934585"/>
            <a:ext cx="257175" cy="342900"/>
          </a:xfrm>
          <a:prstGeom prst="rect">
            <a:avLst/>
          </a:prstGeom>
          <a:noFill/>
          <a:ln>
            <a:noFill/>
          </a:ln>
        </p:spPr>
      </p:pic>
      <p:sp>
        <p:nvSpPr>
          <p:cNvPr id="5" name="Google Shape;260;p42">
            <a:extLst>
              <a:ext uri="{FF2B5EF4-FFF2-40B4-BE49-F238E27FC236}">
                <a16:creationId xmlns:a16="http://schemas.microsoft.com/office/drawing/2014/main" id="{2D7760D6-5FA4-FCE5-7468-4CC8361AAD4D}"/>
              </a:ext>
            </a:extLst>
          </p:cNvPr>
          <p:cNvSpPr/>
          <p:nvPr/>
        </p:nvSpPr>
        <p:spPr>
          <a:xfrm>
            <a:off x="348078" y="679718"/>
            <a:ext cx="8272500" cy="31800"/>
          </a:xfrm>
          <a:prstGeom prst="rect">
            <a:avLst/>
          </a:prstGeom>
          <a:solidFill>
            <a:srgbClr val="00206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6" name="TextBox 5">
            <a:extLst>
              <a:ext uri="{FF2B5EF4-FFF2-40B4-BE49-F238E27FC236}">
                <a16:creationId xmlns:a16="http://schemas.microsoft.com/office/drawing/2014/main" id="{9F5438EF-94E7-7F96-3873-83E269734FAA}"/>
              </a:ext>
            </a:extLst>
          </p:cNvPr>
          <p:cNvSpPr txBox="1"/>
          <p:nvPr/>
        </p:nvSpPr>
        <p:spPr>
          <a:xfrm>
            <a:off x="2999925" y="32955"/>
            <a:ext cx="3144148" cy="646331"/>
          </a:xfrm>
          <a:prstGeom prst="rect">
            <a:avLst/>
          </a:prstGeom>
          <a:noFill/>
        </p:spPr>
        <p:txBody>
          <a:bodyPr wrap="square" rtlCol="0">
            <a:spAutoFit/>
          </a:bodyPr>
          <a:lstStyle/>
          <a:p>
            <a:pPr algn="ctr"/>
            <a:r>
              <a:rPr lang="en-US" sz="1800" b="1" dirty="0">
                <a:solidFill>
                  <a:schemeClr val="bg2"/>
                </a:solidFill>
                <a:latin typeface="DM Sans" pitchFamily="2" charset="0"/>
              </a:rPr>
              <a:t>RFA Investigations </a:t>
            </a:r>
          </a:p>
          <a:p>
            <a:pPr algn="ctr"/>
            <a:r>
              <a:rPr lang="en-US" sz="1800" b="1" dirty="0">
                <a:solidFill>
                  <a:schemeClr val="bg2"/>
                </a:solidFill>
                <a:latin typeface="DM Sans" pitchFamily="2" charset="0"/>
              </a:rPr>
              <a:t>Article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5F2FF">
            <a:alpha val="0"/>
          </a:srgb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2219E66-8D72-EC21-EE34-4246F0B8FAB8}"/>
              </a:ext>
            </a:extLst>
          </p:cNvPr>
          <p:cNvSpPr txBox="1"/>
          <p:nvPr/>
        </p:nvSpPr>
        <p:spPr>
          <a:xfrm>
            <a:off x="1587171" y="90019"/>
            <a:ext cx="5969658" cy="369332"/>
          </a:xfrm>
          <a:prstGeom prst="rect">
            <a:avLst/>
          </a:prstGeom>
          <a:noFill/>
        </p:spPr>
        <p:txBody>
          <a:bodyPr wrap="square" rtlCol="0">
            <a:spAutoFit/>
          </a:bodyPr>
          <a:lstStyle/>
          <a:p>
            <a:r>
              <a:rPr lang="en-US" sz="1800" b="1" dirty="0">
                <a:solidFill>
                  <a:schemeClr val="accent1">
                    <a:lumMod val="50000"/>
                  </a:schemeClr>
                </a:solidFill>
                <a:latin typeface="DM Sans" pitchFamily="2" charset="0"/>
              </a:rPr>
              <a:t>Peer Review Investigation (PRIT) Process</a:t>
            </a:r>
          </a:p>
        </p:txBody>
      </p:sp>
      <p:graphicFrame>
        <p:nvGraphicFramePr>
          <p:cNvPr id="9" name="TextBox 4">
            <a:extLst>
              <a:ext uri="{FF2B5EF4-FFF2-40B4-BE49-F238E27FC236}">
                <a16:creationId xmlns:a16="http://schemas.microsoft.com/office/drawing/2014/main" id="{89D0E0E0-44DE-1381-65D5-BCA5B83A341E}"/>
              </a:ext>
            </a:extLst>
          </p:cNvPr>
          <p:cNvGraphicFramePr/>
          <p:nvPr>
            <p:extLst>
              <p:ext uri="{D42A27DB-BD31-4B8C-83A1-F6EECF244321}">
                <p14:modId xmlns:p14="http://schemas.microsoft.com/office/powerpoint/2010/main" val="117185252"/>
              </p:ext>
            </p:extLst>
          </p:nvPr>
        </p:nvGraphicFramePr>
        <p:xfrm>
          <a:off x="1004777" y="627321"/>
          <a:ext cx="7155711" cy="3501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8259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5F2FF">
            <a:alpha val="0"/>
          </a:srgbClr>
        </a:solidFill>
        <a:effectLst/>
      </p:bgPr>
    </p:bg>
    <p:spTree>
      <p:nvGrpSpPr>
        <p:cNvPr id="1" name=""/>
        <p:cNvGrpSpPr/>
        <p:nvPr/>
      </p:nvGrpSpPr>
      <p:grpSpPr>
        <a:xfrm>
          <a:off x="0" y="0"/>
          <a:ext cx="0" cy="0"/>
          <a:chOff x="0" y="0"/>
          <a:chExt cx="0" cy="0"/>
        </a:xfrm>
      </p:grpSpPr>
      <p:sp>
        <p:nvSpPr>
          <p:cNvPr id="5" name="Arrow: Pentagon 4">
            <a:extLst>
              <a:ext uri="{FF2B5EF4-FFF2-40B4-BE49-F238E27FC236}">
                <a16:creationId xmlns:a16="http://schemas.microsoft.com/office/drawing/2014/main" id="{343D283E-3E68-B418-E31A-7B6C81423C22}"/>
              </a:ext>
            </a:extLst>
          </p:cNvPr>
          <p:cNvSpPr/>
          <p:nvPr/>
        </p:nvSpPr>
        <p:spPr>
          <a:xfrm>
            <a:off x="296903" y="861158"/>
            <a:ext cx="2058181" cy="1205524"/>
          </a:xfrm>
          <a:prstGeom prst="homePlate">
            <a:avLst/>
          </a:prstGeom>
          <a:solidFill>
            <a:srgbClr val="F0F0F0"/>
          </a:solidFill>
        </p:spPr>
        <p:style>
          <a:lnRef idx="2">
            <a:schemeClr val="dk1"/>
          </a:lnRef>
          <a:fillRef idx="1">
            <a:schemeClr val="lt1"/>
          </a:fillRef>
          <a:effectRef idx="0">
            <a:schemeClr val="dk1"/>
          </a:effectRef>
          <a:fontRef idx="minor">
            <a:schemeClr val="dk1"/>
          </a:fontRef>
        </p:style>
        <p:txBody>
          <a:bodyPr rtlCol="0" anchor="ctr"/>
          <a:lstStyle/>
          <a:p>
            <a:r>
              <a:rPr lang="en-US" dirty="0"/>
              <a:t>protected status discrimination, </a:t>
            </a:r>
          </a:p>
          <a:p>
            <a:r>
              <a:rPr lang="en-US" dirty="0"/>
              <a:t>harassment, or</a:t>
            </a:r>
          </a:p>
          <a:p>
            <a:r>
              <a:rPr lang="en-US" dirty="0"/>
              <a:t>retaliation</a:t>
            </a:r>
          </a:p>
        </p:txBody>
      </p:sp>
      <p:sp>
        <p:nvSpPr>
          <p:cNvPr id="6" name="Arrow: Pentagon 5">
            <a:extLst>
              <a:ext uri="{FF2B5EF4-FFF2-40B4-BE49-F238E27FC236}">
                <a16:creationId xmlns:a16="http://schemas.microsoft.com/office/drawing/2014/main" id="{061EF41A-86D2-8444-40A2-C7CAD2FBEF80}"/>
              </a:ext>
            </a:extLst>
          </p:cNvPr>
          <p:cNvSpPr/>
          <p:nvPr/>
        </p:nvSpPr>
        <p:spPr>
          <a:xfrm>
            <a:off x="296903" y="2257571"/>
            <a:ext cx="2092686" cy="1205524"/>
          </a:xfrm>
          <a:prstGeom prst="homePlate">
            <a:avLst/>
          </a:prstGeom>
          <a:solidFill>
            <a:srgbClr val="F0F0F0"/>
          </a:solidFill>
        </p:spPr>
        <p:style>
          <a:lnRef idx="2">
            <a:schemeClr val="dk1"/>
          </a:lnRef>
          <a:fillRef idx="1">
            <a:schemeClr val="lt1"/>
          </a:fillRef>
          <a:effectRef idx="0">
            <a:schemeClr val="dk1"/>
          </a:effectRef>
          <a:fontRef idx="minor">
            <a:schemeClr val="dk1"/>
          </a:fontRef>
        </p:style>
        <p:txBody>
          <a:bodyPr rtlCol="0" anchor="ctr"/>
          <a:lstStyle/>
          <a:p>
            <a:r>
              <a:rPr lang="en" dirty="0">
                <a:solidFill>
                  <a:srgbClr val="404040"/>
                </a:solidFill>
                <a:highlight>
                  <a:srgbClr val="FFFFFF"/>
                </a:highlight>
              </a:rPr>
              <a:t>gender and sex discrimination</a:t>
            </a:r>
            <a:endParaRPr lang="en-US" dirty="0"/>
          </a:p>
        </p:txBody>
      </p:sp>
      <p:sp>
        <p:nvSpPr>
          <p:cNvPr id="7" name="Arrow: Pentagon 6">
            <a:extLst>
              <a:ext uri="{FF2B5EF4-FFF2-40B4-BE49-F238E27FC236}">
                <a16:creationId xmlns:a16="http://schemas.microsoft.com/office/drawing/2014/main" id="{EF789E01-98E0-CA08-B01B-50D0585A42D2}"/>
              </a:ext>
            </a:extLst>
          </p:cNvPr>
          <p:cNvSpPr/>
          <p:nvPr/>
        </p:nvSpPr>
        <p:spPr>
          <a:xfrm>
            <a:off x="296903" y="3658698"/>
            <a:ext cx="2092686" cy="1205524"/>
          </a:xfrm>
          <a:prstGeom prst="homePlate">
            <a:avLst/>
          </a:prstGeom>
          <a:solidFill>
            <a:srgbClr val="F0F0F0"/>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a:t>disability complaints</a:t>
            </a:r>
          </a:p>
        </p:txBody>
      </p:sp>
      <p:sp>
        <p:nvSpPr>
          <p:cNvPr id="8" name="TextBox 7">
            <a:extLst>
              <a:ext uri="{FF2B5EF4-FFF2-40B4-BE49-F238E27FC236}">
                <a16:creationId xmlns:a16="http://schemas.microsoft.com/office/drawing/2014/main" id="{A9AB6A10-853E-EB63-C56A-248F95EFC054}"/>
              </a:ext>
            </a:extLst>
          </p:cNvPr>
          <p:cNvSpPr txBox="1"/>
          <p:nvPr/>
        </p:nvSpPr>
        <p:spPr>
          <a:xfrm>
            <a:off x="805132" y="40257"/>
            <a:ext cx="7832785" cy="369332"/>
          </a:xfrm>
          <a:prstGeom prst="rect">
            <a:avLst/>
          </a:prstGeom>
          <a:noFill/>
        </p:spPr>
        <p:txBody>
          <a:bodyPr wrap="square" rtlCol="0">
            <a:spAutoFit/>
          </a:bodyPr>
          <a:lstStyle/>
          <a:p>
            <a:pPr algn="ctr"/>
            <a:r>
              <a:rPr lang="en-US" sz="1800" b="1" dirty="0">
                <a:solidFill>
                  <a:schemeClr val="bg2"/>
                </a:solidFill>
              </a:rPr>
              <a:t>Other Investigations Based on Type of Complaint</a:t>
            </a:r>
          </a:p>
        </p:txBody>
      </p:sp>
      <p:sp>
        <p:nvSpPr>
          <p:cNvPr id="9" name="Rectangle 8">
            <a:extLst>
              <a:ext uri="{FF2B5EF4-FFF2-40B4-BE49-F238E27FC236}">
                <a16:creationId xmlns:a16="http://schemas.microsoft.com/office/drawing/2014/main" id="{BE0E4D91-B939-DB7A-BFCE-075C1E1CE027}"/>
              </a:ext>
            </a:extLst>
          </p:cNvPr>
          <p:cNvSpPr/>
          <p:nvPr/>
        </p:nvSpPr>
        <p:spPr>
          <a:xfrm>
            <a:off x="2595832" y="861158"/>
            <a:ext cx="1633268" cy="1202045"/>
          </a:xfrm>
          <a:prstGeom prst="rect">
            <a:avLst/>
          </a:prstGeom>
          <a:solidFill>
            <a:srgbClr val="F0F0F0"/>
          </a:solidFill>
        </p:spPr>
        <p:style>
          <a:lnRef idx="2">
            <a:schemeClr val="dk1"/>
          </a:lnRef>
          <a:fillRef idx="1">
            <a:schemeClr val="lt1"/>
          </a:fillRef>
          <a:effectRef idx="0">
            <a:schemeClr val="dk1"/>
          </a:effectRef>
          <a:fontRef idx="minor">
            <a:schemeClr val="dk1"/>
          </a:fontRef>
        </p:style>
        <p:txBody>
          <a:bodyPr rtlCol="0" anchor="ctr"/>
          <a:lstStyle/>
          <a:p>
            <a:pPr marL="114300" lvl="0">
              <a:buSzPts val="1800"/>
            </a:pPr>
            <a:r>
              <a:rPr lang="en" sz="1000" b="1" dirty="0">
                <a:solidFill>
                  <a:srgbClr val="404040"/>
                </a:solidFill>
                <a:highlight>
                  <a:srgbClr val="FFFFFF"/>
                </a:highlight>
                <a:hlinkClick r:id="rId3"/>
              </a:rPr>
              <a:t>AR 5.1 | Non-Discrimination</a:t>
            </a:r>
            <a:endParaRPr lang="en" sz="1000" b="1" dirty="0">
              <a:solidFill>
                <a:srgbClr val="404040"/>
              </a:solidFill>
              <a:highlight>
                <a:srgbClr val="FFFFFF"/>
              </a:highlight>
            </a:endParaRPr>
          </a:p>
        </p:txBody>
      </p:sp>
      <p:sp>
        <p:nvSpPr>
          <p:cNvPr id="13" name="Rectangle 12">
            <a:extLst>
              <a:ext uri="{FF2B5EF4-FFF2-40B4-BE49-F238E27FC236}">
                <a16:creationId xmlns:a16="http://schemas.microsoft.com/office/drawing/2014/main" id="{DA17B522-F051-A110-7370-4B6ECE75AC2A}"/>
              </a:ext>
            </a:extLst>
          </p:cNvPr>
          <p:cNvSpPr/>
          <p:nvPr/>
        </p:nvSpPr>
        <p:spPr>
          <a:xfrm>
            <a:off x="2595832" y="2253097"/>
            <a:ext cx="1633268" cy="1209998"/>
          </a:xfrm>
          <a:prstGeom prst="rect">
            <a:avLst/>
          </a:prstGeom>
          <a:solidFill>
            <a:srgbClr val="F0F0F0"/>
          </a:solidFill>
        </p:spPr>
        <p:style>
          <a:lnRef idx="2">
            <a:schemeClr val="dk1"/>
          </a:lnRef>
          <a:fillRef idx="1">
            <a:schemeClr val="lt1"/>
          </a:fillRef>
          <a:effectRef idx="0">
            <a:schemeClr val="dk1"/>
          </a:effectRef>
          <a:fontRef idx="minor">
            <a:schemeClr val="dk1"/>
          </a:fontRef>
        </p:style>
        <p:txBody>
          <a:bodyPr rtlCol="0" anchor="ctr"/>
          <a:lstStyle/>
          <a:p>
            <a:pPr marL="114300" lvl="0">
              <a:buSzPts val="1800"/>
            </a:pPr>
            <a:r>
              <a:rPr lang="en" sz="1000" b="1" dirty="0">
                <a:solidFill>
                  <a:srgbClr val="404040"/>
                </a:solidFill>
                <a:highlight>
                  <a:srgbClr val="FFFFFF"/>
                </a:highlight>
                <a:hlinkClick r:id="rId4"/>
              </a:rPr>
              <a:t>Title IX</a:t>
            </a:r>
            <a:r>
              <a:rPr lang="en" sz="1000" b="1" dirty="0">
                <a:solidFill>
                  <a:srgbClr val="404040"/>
                </a:solidFill>
                <a:highlight>
                  <a:srgbClr val="FFFFFF"/>
                </a:highlight>
              </a:rPr>
              <a:t> &amp; </a:t>
            </a:r>
          </a:p>
          <a:p>
            <a:pPr marL="114300">
              <a:buSzPts val="1800"/>
            </a:pPr>
            <a:r>
              <a:rPr lang="en" sz="1000" b="1" dirty="0">
                <a:solidFill>
                  <a:srgbClr val="404040"/>
                </a:solidFill>
                <a:highlight>
                  <a:srgbClr val="FFFFFF"/>
                </a:highlight>
              </a:rPr>
              <a:t>Admin Reg 5.1 | Non-Discrimination </a:t>
            </a:r>
          </a:p>
          <a:p>
            <a:pPr marL="114300">
              <a:buSzPts val="1800"/>
            </a:pPr>
            <a:r>
              <a:rPr lang="en" sz="1000" dirty="0">
                <a:solidFill>
                  <a:srgbClr val="404040"/>
                </a:solidFill>
                <a:highlight>
                  <a:srgbClr val="FFFFFF"/>
                </a:highlight>
              </a:rPr>
              <a:t>(Title IX has primary jurisdiction over </a:t>
            </a:r>
            <a:r>
              <a:rPr lang="en-US" sz="1000" dirty="0">
                <a:solidFill>
                  <a:srgbClr val="404040"/>
                </a:solidFill>
                <a:highlight>
                  <a:srgbClr val="FFFFFF"/>
                </a:highlight>
              </a:rPr>
              <a:t>gender and sex complaints.)</a:t>
            </a:r>
            <a:endParaRPr lang="en" sz="1000" b="1" dirty="0">
              <a:solidFill>
                <a:srgbClr val="404040"/>
              </a:solidFill>
              <a:highlight>
                <a:srgbClr val="FFFFFF"/>
              </a:highlight>
            </a:endParaRPr>
          </a:p>
        </p:txBody>
      </p:sp>
      <p:sp>
        <p:nvSpPr>
          <p:cNvPr id="16" name="Rectangle 15">
            <a:extLst>
              <a:ext uri="{FF2B5EF4-FFF2-40B4-BE49-F238E27FC236}">
                <a16:creationId xmlns:a16="http://schemas.microsoft.com/office/drawing/2014/main" id="{D61A3073-7C0D-FC18-5030-26C84FE3C63E}"/>
              </a:ext>
            </a:extLst>
          </p:cNvPr>
          <p:cNvSpPr/>
          <p:nvPr/>
        </p:nvSpPr>
        <p:spPr>
          <a:xfrm>
            <a:off x="2594055" y="3652989"/>
            <a:ext cx="1633268" cy="1209998"/>
          </a:xfrm>
          <a:prstGeom prst="rect">
            <a:avLst/>
          </a:prstGeom>
          <a:solidFill>
            <a:srgbClr val="F0F0F0"/>
          </a:solidFill>
        </p:spPr>
        <p:style>
          <a:lnRef idx="2">
            <a:schemeClr val="dk1"/>
          </a:lnRef>
          <a:fillRef idx="1">
            <a:schemeClr val="lt1"/>
          </a:fillRef>
          <a:effectRef idx="0">
            <a:schemeClr val="dk1"/>
          </a:effectRef>
          <a:fontRef idx="minor">
            <a:schemeClr val="dk1"/>
          </a:fontRef>
        </p:style>
        <p:txBody>
          <a:bodyPr rtlCol="0" anchor="ctr"/>
          <a:lstStyle/>
          <a:p>
            <a:pPr marL="114300" lvl="0">
              <a:buSzPts val="1800"/>
            </a:pPr>
            <a:r>
              <a:rPr lang="en" sz="1000" b="1">
                <a:solidFill>
                  <a:srgbClr val="404040"/>
                </a:solidFill>
                <a:highlight>
                  <a:srgbClr val="FFFFFF"/>
                </a:highlight>
                <a:hlinkClick r:id="rId3"/>
              </a:rPr>
              <a:t>AR 5.1 | Non-Discrimination</a:t>
            </a:r>
            <a:endParaRPr lang="en" sz="1000" b="1" dirty="0">
              <a:solidFill>
                <a:srgbClr val="404040"/>
              </a:solidFill>
              <a:highlight>
                <a:srgbClr val="FFFFFF"/>
              </a:highlight>
            </a:endParaRPr>
          </a:p>
        </p:txBody>
      </p:sp>
      <p:sp>
        <p:nvSpPr>
          <p:cNvPr id="18" name="Rectangle 17">
            <a:extLst>
              <a:ext uri="{FF2B5EF4-FFF2-40B4-BE49-F238E27FC236}">
                <a16:creationId xmlns:a16="http://schemas.microsoft.com/office/drawing/2014/main" id="{56C59F5B-85FC-6D52-2DCE-BD1C636F2FE9}"/>
              </a:ext>
            </a:extLst>
          </p:cNvPr>
          <p:cNvSpPr/>
          <p:nvPr/>
        </p:nvSpPr>
        <p:spPr>
          <a:xfrm>
            <a:off x="4743583" y="861157"/>
            <a:ext cx="1734044" cy="1196128"/>
          </a:xfrm>
          <a:prstGeom prst="rect">
            <a:avLst/>
          </a:prstGeom>
          <a:solidFill>
            <a:srgbClr val="F0F0F0"/>
          </a:solidFill>
        </p:spPr>
        <p:style>
          <a:lnRef idx="2">
            <a:schemeClr val="dk1"/>
          </a:lnRef>
          <a:fillRef idx="1">
            <a:schemeClr val="lt1"/>
          </a:fillRef>
          <a:effectRef idx="0">
            <a:schemeClr val="dk1"/>
          </a:effectRef>
          <a:fontRef idx="minor">
            <a:schemeClr val="dk1"/>
          </a:fontRef>
        </p:style>
        <p:txBody>
          <a:bodyPr rtlCol="0" anchor="ctr"/>
          <a:lstStyle/>
          <a:p>
            <a:r>
              <a:rPr lang="en" sz="1000" b="1" dirty="0">
                <a:solidFill>
                  <a:srgbClr val="404040"/>
                </a:solidFill>
                <a:highlight>
                  <a:srgbClr val="FFFFFF"/>
                </a:highlight>
                <a:hlinkClick r:id="rId5"/>
              </a:rPr>
              <a:t>ND-1 Process</a:t>
            </a:r>
            <a:r>
              <a:rPr lang="en" sz="1000" b="1" dirty="0">
                <a:solidFill>
                  <a:srgbClr val="404040"/>
                </a:solidFill>
                <a:highlight>
                  <a:srgbClr val="FFFFFF"/>
                </a:highlight>
              </a:rPr>
              <a:t> </a:t>
            </a:r>
          </a:p>
          <a:p>
            <a:r>
              <a:rPr lang="en" sz="1000" dirty="0">
                <a:solidFill>
                  <a:srgbClr val="404040"/>
                </a:solidFill>
                <a:highlight>
                  <a:srgbClr val="FFFFFF"/>
                </a:highlight>
              </a:rPr>
              <a:t>Employee complaint</a:t>
            </a:r>
          </a:p>
          <a:p>
            <a:endParaRPr lang="en" sz="1000" b="1" dirty="0">
              <a:solidFill>
                <a:srgbClr val="404040"/>
              </a:solidFill>
              <a:highlight>
                <a:srgbClr val="FFFFFF"/>
              </a:highlight>
            </a:endParaRPr>
          </a:p>
          <a:p>
            <a:pPr lvl="0">
              <a:buSzPts val="1800"/>
            </a:pPr>
            <a:r>
              <a:rPr lang="en" sz="1000" b="1" dirty="0">
                <a:solidFill>
                  <a:srgbClr val="404040"/>
                </a:solidFill>
                <a:highlight>
                  <a:srgbClr val="FFFFFF"/>
                </a:highlight>
                <a:hlinkClick r:id="rId6"/>
              </a:rPr>
              <a:t>ND-2 Process</a:t>
            </a:r>
            <a:r>
              <a:rPr lang="en" sz="1000" b="1" dirty="0">
                <a:solidFill>
                  <a:srgbClr val="404040"/>
                </a:solidFill>
                <a:highlight>
                  <a:srgbClr val="FFFFFF"/>
                </a:highlight>
              </a:rPr>
              <a:t> </a:t>
            </a:r>
          </a:p>
          <a:p>
            <a:pPr lvl="0">
              <a:buSzPts val="1800"/>
            </a:pPr>
            <a:r>
              <a:rPr lang="en" sz="1000" dirty="0">
                <a:solidFill>
                  <a:srgbClr val="404040"/>
                </a:solidFill>
                <a:highlight>
                  <a:srgbClr val="FFFFFF"/>
                </a:highlight>
              </a:rPr>
              <a:t>Student complaint</a:t>
            </a:r>
            <a:endParaRPr lang="en-US" sz="1000" dirty="0"/>
          </a:p>
        </p:txBody>
      </p:sp>
      <p:sp>
        <p:nvSpPr>
          <p:cNvPr id="19" name="Rectangle 18">
            <a:extLst>
              <a:ext uri="{FF2B5EF4-FFF2-40B4-BE49-F238E27FC236}">
                <a16:creationId xmlns:a16="http://schemas.microsoft.com/office/drawing/2014/main" id="{E343BF4C-E085-8BAA-DFA2-1898A57D468E}"/>
              </a:ext>
            </a:extLst>
          </p:cNvPr>
          <p:cNvSpPr/>
          <p:nvPr/>
        </p:nvSpPr>
        <p:spPr>
          <a:xfrm>
            <a:off x="4721524" y="2253098"/>
            <a:ext cx="1734044" cy="1205524"/>
          </a:xfrm>
          <a:prstGeom prst="rect">
            <a:avLst/>
          </a:prstGeom>
          <a:solidFill>
            <a:srgbClr val="F0F0F0"/>
          </a:solidFill>
        </p:spPr>
        <p:style>
          <a:lnRef idx="2">
            <a:schemeClr val="dk1"/>
          </a:lnRef>
          <a:fillRef idx="1">
            <a:schemeClr val="lt1"/>
          </a:fillRef>
          <a:effectRef idx="0">
            <a:schemeClr val="dk1"/>
          </a:effectRef>
          <a:fontRef idx="minor">
            <a:schemeClr val="dk1"/>
          </a:fontRef>
        </p:style>
        <p:txBody>
          <a:bodyPr rtlCol="0" anchor="ctr"/>
          <a:lstStyle/>
          <a:p>
            <a:r>
              <a:rPr lang="en-US" sz="1000" b="1" dirty="0">
                <a:hlinkClick r:id="rId7"/>
              </a:rPr>
              <a:t>Title IX</a:t>
            </a:r>
            <a:r>
              <a:rPr lang="en-US" sz="1000" b="1" dirty="0"/>
              <a:t> </a:t>
            </a:r>
            <a:r>
              <a:rPr lang="en-US" sz="1000" dirty="0"/>
              <a:t>Investigation &amp; Hearing </a:t>
            </a:r>
          </a:p>
        </p:txBody>
      </p:sp>
      <p:sp>
        <p:nvSpPr>
          <p:cNvPr id="20" name="Rectangle 19">
            <a:extLst>
              <a:ext uri="{FF2B5EF4-FFF2-40B4-BE49-F238E27FC236}">
                <a16:creationId xmlns:a16="http://schemas.microsoft.com/office/drawing/2014/main" id="{4844EC2A-7794-2235-AFF5-84DED9C574D4}"/>
              </a:ext>
            </a:extLst>
          </p:cNvPr>
          <p:cNvSpPr/>
          <p:nvPr/>
        </p:nvSpPr>
        <p:spPr>
          <a:xfrm>
            <a:off x="4721524" y="3654436"/>
            <a:ext cx="1734044" cy="1205524"/>
          </a:xfrm>
          <a:prstGeom prst="rect">
            <a:avLst/>
          </a:prstGeom>
          <a:solidFill>
            <a:srgbClr val="F0F0F0"/>
          </a:solidFill>
        </p:spPr>
        <p:style>
          <a:lnRef idx="2">
            <a:schemeClr val="dk1"/>
          </a:lnRef>
          <a:fillRef idx="1">
            <a:schemeClr val="lt1"/>
          </a:fillRef>
          <a:effectRef idx="0">
            <a:schemeClr val="dk1"/>
          </a:effectRef>
          <a:fontRef idx="minor">
            <a:schemeClr val="dk1"/>
          </a:fontRef>
        </p:style>
        <p:txBody>
          <a:bodyPr rtlCol="0" anchor="ctr"/>
          <a:lstStyle/>
          <a:p>
            <a:r>
              <a:rPr lang="en" sz="1000" b="1">
                <a:solidFill>
                  <a:srgbClr val="404040"/>
                </a:solidFill>
                <a:highlight>
                  <a:srgbClr val="FFFFFF"/>
                </a:highlight>
                <a:hlinkClick r:id="rId5"/>
              </a:rPr>
              <a:t>ND-1 Process</a:t>
            </a:r>
            <a:r>
              <a:rPr lang="en" sz="1000" b="1">
                <a:solidFill>
                  <a:srgbClr val="404040"/>
                </a:solidFill>
                <a:highlight>
                  <a:srgbClr val="FFFFFF"/>
                </a:highlight>
              </a:rPr>
              <a:t> </a:t>
            </a:r>
          </a:p>
          <a:p>
            <a:r>
              <a:rPr lang="en" sz="1000">
                <a:solidFill>
                  <a:srgbClr val="404040"/>
                </a:solidFill>
                <a:highlight>
                  <a:srgbClr val="FFFFFF"/>
                </a:highlight>
              </a:rPr>
              <a:t>Employee complaint</a:t>
            </a:r>
          </a:p>
          <a:p>
            <a:endParaRPr lang="en" sz="1000" b="1">
              <a:solidFill>
                <a:srgbClr val="404040"/>
              </a:solidFill>
              <a:highlight>
                <a:srgbClr val="FFFFFF"/>
              </a:highlight>
            </a:endParaRPr>
          </a:p>
          <a:p>
            <a:pPr lvl="0">
              <a:buSzPts val="1800"/>
            </a:pPr>
            <a:r>
              <a:rPr lang="en" sz="1000" b="1">
                <a:solidFill>
                  <a:srgbClr val="404040"/>
                </a:solidFill>
                <a:highlight>
                  <a:srgbClr val="FFFFFF"/>
                </a:highlight>
                <a:hlinkClick r:id="rId6"/>
              </a:rPr>
              <a:t>ND-2 Process</a:t>
            </a:r>
            <a:r>
              <a:rPr lang="en" sz="1000" b="1">
                <a:solidFill>
                  <a:srgbClr val="404040"/>
                </a:solidFill>
                <a:highlight>
                  <a:srgbClr val="FFFFFF"/>
                </a:highlight>
              </a:rPr>
              <a:t> </a:t>
            </a:r>
          </a:p>
          <a:p>
            <a:pPr lvl="0">
              <a:buSzPts val="1800"/>
            </a:pPr>
            <a:r>
              <a:rPr lang="en" sz="1000">
                <a:solidFill>
                  <a:srgbClr val="404040"/>
                </a:solidFill>
                <a:highlight>
                  <a:srgbClr val="FFFFFF"/>
                </a:highlight>
              </a:rPr>
              <a:t>Student complaint</a:t>
            </a:r>
            <a:endParaRPr lang="en-US" sz="1000" dirty="0"/>
          </a:p>
        </p:txBody>
      </p:sp>
      <p:sp>
        <p:nvSpPr>
          <p:cNvPr id="21" name="Rectangle 20">
            <a:extLst>
              <a:ext uri="{FF2B5EF4-FFF2-40B4-BE49-F238E27FC236}">
                <a16:creationId xmlns:a16="http://schemas.microsoft.com/office/drawing/2014/main" id="{53C32D36-E8ED-193C-E7D2-490FD6F0014A}"/>
              </a:ext>
            </a:extLst>
          </p:cNvPr>
          <p:cNvSpPr/>
          <p:nvPr/>
        </p:nvSpPr>
        <p:spPr>
          <a:xfrm>
            <a:off x="6903873" y="3645038"/>
            <a:ext cx="1734044" cy="1202045"/>
          </a:xfrm>
          <a:prstGeom prst="rect">
            <a:avLst/>
          </a:prstGeom>
          <a:solidFill>
            <a:srgbClr val="F0F0F0"/>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a:t>Yes</a:t>
            </a:r>
          </a:p>
        </p:txBody>
      </p:sp>
      <p:sp>
        <p:nvSpPr>
          <p:cNvPr id="22" name="Rectangle 21">
            <a:extLst>
              <a:ext uri="{FF2B5EF4-FFF2-40B4-BE49-F238E27FC236}">
                <a16:creationId xmlns:a16="http://schemas.microsoft.com/office/drawing/2014/main" id="{D9B6688C-F3C3-06EA-8EDC-35B3BA24D462}"/>
              </a:ext>
            </a:extLst>
          </p:cNvPr>
          <p:cNvSpPr/>
          <p:nvPr/>
        </p:nvSpPr>
        <p:spPr>
          <a:xfrm>
            <a:off x="6903873" y="2253097"/>
            <a:ext cx="1734044" cy="1202046"/>
          </a:xfrm>
          <a:prstGeom prst="rect">
            <a:avLst/>
          </a:prstGeom>
          <a:solidFill>
            <a:srgbClr val="F0F0F0"/>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a:t>Yes</a:t>
            </a:r>
          </a:p>
        </p:txBody>
      </p:sp>
      <p:sp>
        <p:nvSpPr>
          <p:cNvPr id="23" name="Rectangle 22">
            <a:extLst>
              <a:ext uri="{FF2B5EF4-FFF2-40B4-BE49-F238E27FC236}">
                <a16:creationId xmlns:a16="http://schemas.microsoft.com/office/drawing/2014/main" id="{17807EAD-4DEB-DC29-C72A-57D1C9F5EE23}"/>
              </a:ext>
            </a:extLst>
          </p:cNvPr>
          <p:cNvSpPr/>
          <p:nvPr/>
        </p:nvSpPr>
        <p:spPr>
          <a:xfrm>
            <a:off x="6903873" y="861157"/>
            <a:ext cx="1734044" cy="1202045"/>
          </a:xfrm>
          <a:prstGeom prst="rect">
            <a:avLst/>
          </a:prstGeom>
          <a:solidFill>
            <a:srgbClr val="F0F0F0"/>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a:t>Yes</a:t>
            </a:r>
          </a:p>
        </p:txBody>
      </p:sp>
      <p:sp>
        <p:nvSpPr>
          <p:cNvPr id="24" name="TextBox 23">
            <a:extLst>
              <a:ext uri="{FF2B5EF4-FFF2-40B4-BE49-F238E27FC236}">
                <a16:creationId xmlns:a16="http://schemas.microsoft.com/office/drawing/2014/main" id="{F5315485-60C2-A8FF-5FD2-81F5BEB1B089}"/>
              </a:ext>
            </a:extLst>
          </p:cNvPr>
          <p:cNvSpPr txBox="1"/>
          <p:nvPr/>
        </p:nvSpPr>
        <p:spPr>
          <a:xfrm>
            <a:off x="296903" y="446589"/>
            <a:ext cx="1465567" cy="307777"/>
          </a:xfrm>
          <a:prstGeom prst="rect">
            <a:avLst/>
          </a:prstGeom>
          <a:noFill/>
        </p:spPr>
        <p:txBody>
          <a:bodyPr wrap="square" rtlCol="0">
            <a:spAutoFit/>
          </a:bodyPr>
          <a:lstStyle/>
          <a:p>
            <a:r>
              <a:rPr lang="en-US" dirty="0"/>
              <a:t>Complaint Type</a:t>
            </a:r>
          </a:p>
        </p:txBody>
      </p:sp>
      <p:sp>
        <p:nvSpPr>
          <p:cNvPr id="25" name="TextBox 24">
            <a:extLst>
              <a:ext uri="{FF2B5EF4-FFF2-40B4-BE49-F238E27FC236}">
                <a16:creationId xmlns:a16="http://schemas.microsoft.com/office/drawing/2014/main" id="{430EF3B2-E78E-B848-17A1-E0A0A93E223A}"/>
              </a:ext>
            </a:extLst>
          </p:cNvPr>
          <p:cNvSpPr txBox="1"/>
          <p:nvPr/>
        </p:nvSpPr>
        <p:spPr>
          <a:xfrm>
            <a:off x="2573144" y="481485"/>
            <a:ext cx="1465567" cy="307777"/>
          </a:xfrm>
          <a:prstGeom prst="rect">
            <a:avLst/>
          </a:prstGeom>
          <a:noFill/>
        </p:spPr>
        <p:txBody>
          <a:bodyPr wrap="square" rtlCol="0">
            <a:spAutoFit/>
          </a:bodyPr>
          <a:lstStyle/>
          <a:p>
            <a:r>
              <a:rPr lang="en-US" dirty="0"/>
              <a:t>Policy</a:t>
            </a:r>
          </a:p>
        </p:txBody>
      </p:sp>
      <p:sp>
        <p:nvSpPr>
          <p:cNvPr id="26" name="TextBox 25">
            <a:extLst>
              <a:ext uri="{FF2B5EF4-FFF2-40B4-BE49-F238E27FC236}">
                <a16:creationId xmlns:a16="http://schemas.microsoft.com/office/drawing/2014/main" id="{5B9B1C9A-2EAC-5D2C-94B0-8435FE5D5DD4}"/>
              </a:ext>
            </a:extLst>
          </p:cNvPr>
          <p:cNvSpPr txBox="1"/>
          <p:nvPr/>
        </p:nvSpPr>
        <p:spPr>
          <a:xfrm>
            <a:off x="4721524" y="481484"/>
            <a:ext cx="1465567" cy="307777"/>
          </a:xfrm>
          <a:prstGeom prst="rect">
            <a:avLst/>
          </a:prstGeom>
          <a:noFill/>
        </p:spPr>
        <p:txBody>
          <a:bodyPr wrap="square" rtlCol="0">
            <a:spAutoFit/>
          </a:bodyPr>
          <a:lstStyle/>
          <a:p>
            <a:r>
              <a:rPr lang="en-US" dirty="0"/>
              <a:t>Procedure</a:t>
            </a:r>
          </a:p>
        </p:txBody>
      </p:sp>
      <p:sp>
        <p:nvSpPr>
          <p:cNvPr id="27" name="TextBox 26">
            <a:extLst>
              <a:ext uri="{FF2B5EF4-FFF2-40B4-BE49-F238E27FC236}">
                <a16:creationId xmlns:a16="http://schemas.microsoft.com/office/drawing/2014/main" id="{FD0F1E04-D55F-7EC1-97D0-71E7CEE63EC0}"/>
              </a:ext>
            </a:extLst>
          </p:cNvPr>
          <p:cNvSpPr txBox="1"/>
          <p:nvPr/>
        </p:nvSpPr>
        <p:spPr>
          <a:xfrm>
            <a:off x="6903873" y="446589"/>
            <a:ext cx="1465567" cy="307777"/>
          </a:xfrm>
          <a:prstGeom prst="rect">
            <a:avLst/>
          </a:prstGeom>
          <a:noFill/>
        </p:spPr>
        <p:txBody>
          <a:bodyPr wrap="square" rtlCol="0">
            <a:spAutoFit/>
          </a:bodyPr>
          <a:lstStyle/>
          <a:p>
            <a:r>
              <a:rPr lang="en-US" dirty="0"/>
              <a:t>Appeal Right</a:t>
            </a:r>
          </a:p>
        </p:txBody>
      </p:sp>
      <p:cxnSp>
        <p:nvCxnSpPr>
          <p:cNvPr id="10" name="Straight Connector 9">
            <a:extLst>
              <a:ext uri="{FF2B5EF4-FFF2-40B4-BE49-F238E27FC236}">
                <a16:creationId xmlns:a16="http://schemas.microsoft.com/office/drawing/2014/main" id="{13453BC8-5F23-CFCF-8DAC-6F3C9CB48AC4}"/>
              </a:ext>
            </a:extLst>
          </p:cNvPr>
          <p:cNvCxnSpPr>
            <a:cxnSpLocks/>
            <a:stCxn id="9" idx="3"/>
            <a:endCxn id="18" idx="1"/>
          </p:cNvCxnSpPr>
          <p:nvPr/>
        </p:nvCxnSpPr>
        <p:spPr>
          <a:xfrm flipV="1">
            <a:off x="4229100" y="1459221"/>
            <a:ext cx="514483" cy="2960"/>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3913B522-7CF0-00EB-6005-1F3E613DB13B}"/>
              </a:ext>
            </a:extLst>
          </p:cNvPr>
          <p:cNvCxnSpPr>
            <a:cxnSpLocks/>
            <a:stCxn id="18" idx="3"/>
            <a:endCxn id="23" idx="1"/>
          </p:cNvCxnSpPr>
          <p:nvPr/>
        </p:nvCxnSpPr>
        <p:spPr>
          <a:xfrm>
            <a:off x="6477627" y="1459221"/>
            <a:ext cx="426246" cy="2959"/>
          </a:xfrm>
          <a:prstGeom prst="line">
            <a:avLst/>
          </a:prstGeom>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F17C2E4B-C333-F145-A5C8-76EC12FB110A}"/>
              </a:ext>
            </a:extLst>
          </p:cNvPr>
          <p:cNvCxnSpPr>
            <a:cxnSpLocks/>
            <a:stCxn id="13" idx="3"/>
            <a:endCxn id="19" idx="1"/>
          </p:cNvCxnSpPr>
          <p:nvPr/>
        </p:nvCxnSpPr>
        <p:spPr>
          <a:xfrm flipV="1">
            <a:off x="4229100" y="2855860"/>
            <a:ext cx="492424" cy="2236"/>
          </a:xfrm>
          <a:prstGeom prst="line">
            <a:avLst/>
          </a:prstGeom>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16D47E0F-C849-D006-EBA2-B0BA244D9873}"/>
              </a:ext>
            </a:extLst>
          </p:cNvPr>
          <p:cNvCxnSpPr>
            <a:cxnSpLocks/>
            <a:stCxn id="19" idx="3"/>
            <a:endCxn id="22" idx="1"/>
          </p:cNvCxnSpPr>
          <p:nvPr/>
        </p:nvCxnSpPr>
        <p:spPr>
          <a:xfrm flipV="1">
            <a:off x="6455568" y="2854120"/>
            <a:ext cx="448305" cy="1740"/>
          </a:xfrm>
          <a:prstGeom prst="line">
            <a:avLst/>
          </a:prstGeom>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ED1D54DD-8B45-6F5B-442D-2C87604C7AD1}"/>
              </a:ext>
            </a:extLst>
          </p:cNvPr>
          <p:cNvCxnSpPr>
            <a:cxnSpLocks/>
            <a:stCxn id="16" idx="3"/>
            <a:endCxn id="20" idx="1"/>
          </p:cNvCxnSpPr>
          <p:nvPr/>
        </p:nvCxnSpPr>
        <p:spPr>
          <a:xfrm flipV="1">
            <a:off x="4227323" y="4257198"/>
            <a:ext cx="494201" cy="790"/>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EB820EBB-F056-6111-5B10-ABE8A86F375A}"/>
              </a:ext>
            </a:extLst>
          </p:cNvPr>
          <p:cNvCxnSpPr>
            <a:cxnSpLocks/>
            <a:stCxn id="20" idx="3"/>
            <a:endCxn id="21" idx="1"/>
          </p:cNvCxnSpPr>
          <p:nvPr/>
        </p:nvCxnSpPr>
        <p:spPr>
          <a:xfrm flipV="1">
            <a:off x="6455568" y="4246061"/>
            <a:ext cx="448305" cy="11137"/>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32714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5F2FF">
            <a:alpha val="0"/>
          </a:srgbClr>
        </a:solidFill>
        <a:effectLst/>
      </p:bgPr>
    </p:bg>
    <p:spTree>
      <p:nvGrpSpPr>
        <p:cNvPr id="1" name=""/>
        <p:cNvGrpSpPr/>
        <p:nvPr/>
      </p:nvGrpSpPr>
      <p:grpSpPr>
        <a:xfrm>
          <a:off x="0" y="0"/>
          <a:ext cx="0" cy="0"/>
          <a:chOff x="0" y="0"/>
          <a:chExt cx="0" cy="0"/>
        </a:xfrm>
      </p:grpSpPr>
      <p:sp>
        <p:nvSpPr>
          <p:cNvPr id="7" name="Flowchart: Predefined Process 6">
            <a:extLst>
              <a:ext uri="{FF2B5EF4-FFF2-40B4-BE49-F238E27FC236}">
                <a16:creationId xmlns:a16="http://schemas.microsoft.com/office/drawing/2014/main" id="{46AD4EB3-8C75-CF64-1E56-5F2CF8BD2FFD}"/>
              </a:ext>
            </a:extLst>
          </p:cNvPr>
          <p:cNvSpPr/>
          <p:nvPr/>
        </p:nvSpPr>
        <p:spPr>
          <a:xfrm>
            <a:off x="371475" y="460151"/>
            <a:ext cx="2499820" cy="4540476"/>
          </a:xfrm>
          <a:prstGeom prst="flowChartPredefinedProcess">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rtlCol="0" anchor="t"/>
          <a:lstStyle/>
          <a:p>
            <a:r>
              <a:rPr lang="en-US" sz="1050" b="1" dirty="0"/>
              <a:t>ND-1 Process</a:t>
            </a:r>
          </a:p>
          <a:p>
            <a:r>
              <a:rPr lang="en-US" sz="1050" b="1" dirty="0"/>
              <a:t>(Employee Complaint)</a:t>
            </a:r>
          </a:p>
          <a:p>
            <a:endParaRPr lang="en-US" sz="1050" dirty="0"/>
          </a:p>
          <a:p>
            <a:pPr marL="128588" indent="-128588">
              <a:buFont typeface="Arial" panose="020B0604020202020204" pitchFamily="34" charset="0"/>
              <a:buChar char="•"/>
            </a:pPr>
            <a:r>
              <a:rPr lang="en-US" sz="1050" dirty="0"/>
              <a:t>EEO Office</a:t>
            </a:r>
          </a:p>
          <a:p>
            <a:endParaRPr lang="en-US" sz="1050" dirty="0"/>
          </a:p>
          <a:p>
            <a:pPr marL="128588" indent="-128588">
              <a:buFont typeface="Arial" panose="020B0604020202020204" pitchFamily="34" charset="0"/>
              <a:buChar char="•"/>
            </a:pPr>
            <a:r>
              <a:rPr lang="en-US" sz="1050" dirty="0"/>
              <a:t>EEO determines jurisdiction</a:t>
            </a:r>
          </a:p>
          <a:p>
            <a:pPr marL="128588" indent="-128588">
              <a:buFont typeface="Arial" panose="020B0604020202020204" pitchFamily="34" charset="0"/>
              <a:buChar char="•"/>
            </a:pPr>
            <a:endParaRPr lang="en-US" sz="1050" dirty="0"/>
          </a:p>
          <a:p>
            <a:pPr marL="128588" indent="-128588">
              <a:buFont typeface="Arial" panose="020B0604020202020204" pitchFamily="34" charset="0"/>
              <a:buChar char="•"/>
            </a:pPr>
            <a:r>
              <a:rPr lang="en-US" sz="1050" dirty="0"/>
              <a:t>EEO investigates</a:t>
            </a:r>
          </a:p>
          <a:p>
            <a:pPr marL="128588" indent="-128588">
              <a:buFont typeface="Arial" panose="020B0604020202020204" pitchFamily="34" charset="0"/>
              <a:buChar char="•"/>
            </a:pPr>
            <a:endParaRPr lang="en-US" sz="1050" dirty="0"/>
          </a:p>
          <a:p>
            <a:pPr marL="128588" indent="-128588">
              <a:buFont typeface="Arial" panose="020B0604020202020204" pitchFamily="34" charset="0"/>
              <a:buChar char="•"/>
            </a:pPr>
            <a:r>
              <a:rPr lang="en-US" sz="1050" dirty="0"/>
              <a:t>EEO issues report w/in 90 days of confirming  jurisdiction </a:t>
            </a:r>
          </a:p>
          <a:p>
            <a:pPr marL="128588" indent="-128588">
              <a:buFont typeface="Arial" panose="020B0604020202020204" pitchFamily="34" charset="0"/>
              <a:buChar char="•"/>
            </a:pPr>
            <a:endParaRPr lang="en-US" sz="1050" dirty="0"/>
          </a:p>
          <a:p>
            <a:pPr marL="128588" indent="-128588">
              <a:buFont typeface="Arial" panose="020B0604020202020204" pitchFamily="34" charset="0"/>
              <a:buChar char="•"/>
            </a:pPr>
            <a:r>
              <a:rPr lang="en-US" sz="1050" dirty="0"/>
              <a:t>Appeal w/in 10 days to CHRO</a:t>
            </a:r>
          </a:p>
          <a:p>
            <a:pPr marL="128588" indent="-128588">
              <a:buFont typeface="Arial" panose="020B0604020202020204" pitchFamily="34" charset="0"/>
              <a:buChar char="•"/>
            </a:pPr>
            <a:endParaRPr lang="en-US" sz="1050" dirty="0"/>
          </a:p>
          <a:p>
            <a:pPr marL="128588" indent="-128588">
              <a:buFont typeface="Arial" panose="020B0604020202020204" pitchFamily="34" charset="0"/>
              <a:buChar char="•"/>
            </a:pPr>
            <a:r>
              <a:rPr lang="en-US" sz="1050" dirty="0"/>
              <a:t>President or V. Chancellor implement recommendations </a:t>
            </a:r>
            <a:r>
              <a:rPr lang="en-US" sz="1050" i="1" dirty="0"/>
              <a:t>after</a:t>
            </a:r>
            <a:r>
              <a:rPr lang="en-US" sz="1050" dirty="0"/>
              <a:t> appeal process, if applicable.</a:t>
            </a:r>
          </a:p>
        </p:txBody>
      </p:sp>
      <p:sp>
        <p:nvSpPr>
          <p:cNvPr id="8" name="Flowchart: Predefined Process 7">
            <a:extLst>
              <a:ext uri="{FF2B5EF4-FFF2-40B4-BE49-F238E27FC236}">
                <a16:creationId xmlns:a16="http://schemas.microsoft.com/office/drawing/2014/main" id="{417BAC64-C3D4-CCD0-9000-47A1C75C7387}"/>
              </a:ext>
            </a:extLst>
          </p:cNvPr>
          <p:cNvSpPr/>
          <p:nvPr/>
        </p:nvSpPr>
        <p:spPr>
          <a:xfrm>
            <a:off x="3400426" y="115410"/>
            <a:ext cx="2571749" cy="4885216"/>
          </a:xfrm>
          <a:prstGeom prst="flowChartPredefinedProcess">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rtlCol="0" anchor="t"/>
          <a:lstStyle/>
          <a:p>
            <a:r>
              <a:rPr lang="en-US" sz="1050" b="1" dirty="0"/>
              <a:t>ND-2 Process</a:t>
            </a:r>
          </a:p>
          <a:p>
            <a:r>
              <a:rPr lang="en-US" sz="1050" b="1" dirty="0"/>
              <a:t>(Student Complaint)</a:t>
            </a:r>
            <a:endParaRPr lang="en-US" sz="1050" dirty="0"/>
          </a:p>
          <a:p>
            <a:endParaRPr lang="en-US" sz="1050" b="1" dirty="0"/>
          </a:p>
          <a:p>
            <a:pPr marL="214313" indent="-214313">
              <a:buFont typeface="Arial" panose="020B0604020202020204" pitchFamily="34" charset="0"/>
              <a:buChar char="•"/>
            </a:pPr>
            <a:r>
              <a:rPr lang="en-US" sz="1050" dirty="0"/>
              <a:t>Title IX Regional Director or ADA/504 Coordinator</a:t>
            </a:r>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r>
              <a:rPr lang="en-US" sz="1050" dirty="0"/>
              <a:t>Informal resolution opportunity</a:t>
            </a:r>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r>
              <a:rPr lang="en-US" sz="1050" dirty="0"/>
              <a:t>Formal process includes:</a:t>
            </a:r>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r>
              <a:rPr lang="en-US" sz="1050" dirty="0"/>
              <a:t>2 trained investigators</a:t>
            </a:r>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r>
              <a:rPr lang="en-US" sz="1050" dirty="0"/>
              <a:t>Notice of Allegations (NOA)</a:t>
            </a:r>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r>
              <a:rPr lang="en-US" sz="1050" dirty="0"/>
              <a:t>60-business-day target for report/recommendation</a:t>
            </a:r>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r>
              <a:rPr lang="en-US" sz="1050" dirty="0"/>
              <a:t>Regional Director issues a determination</a:t>
            </a:r>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r>
              <a:rPr lang="en-US" sz="1050" dirty="0"/>
              <a:t>Appeal w/in 5 business days to College President</a:t>
            </a:r>
          </a:p>
          <a:p>
            <a:endParaRPr lang="en-US" sz="1050" dirty="0"/>
          </a:p>
          <a:p>
            <a:pPr marL="214313" indent="-214313">
              <a:buFont typeface="Arial" panose="020B0604020202020204" pitchFamily="34" charset="0"/>
              <a:buChar char="•"/>
            </a:pPr>
            <a:r>
              <a:rPr lang="en-US" sz="1050" dirty="0"/>
              <a:t>VPAA reports findings to CHRO, who in turn issues disciplinary action</a:t>
            </a:r>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endParaRPr lang="en-US" sz="1050" dirty="0"/>
          </a:p>
        </p:txBody>
      </p:sp>
      <p:sp>
        <p:nvSpPr>
          <p:cNvPr id="9" name="Flowchart: Predefined Process 8">
            <a:extLst>
              <a:ext uri="{FF2B5EF4-FFF2-40B4-BE49-F238E27FC236}">
                <a16:creationId xmlns:a16="http://schemas.microsoft.com/office/drawing/2014/main" id="{668883DB-5066-45B0-7CAC-200FC86749A7}"/>
              </a:ext>
            </a:extLst>
          </p:cNvPr>
          <p:cNvSpPr/>
          <p:nvPr/>
        </p:nvSpPr>
        <p:spPr>
          <a:xfrm>
            <a:off x="6501304" y="460150"/>
            <a:ext cx="2419811" cy="4540476"/>
          </a:xfrm>
          <a:prstGeom prst="flowChartPredefinedProcess">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rtlCol="0" anchor="t"/>
          <a:lstStyle/>
          <a:p>
            <a:r>
              <a:rPr lang="en-US" sz="1050" b="1" dirty="0"/>
              <a:t>Title IX</a:t>
            </a:r>
          </a:p>
          <a:p>
            <a:r>
              <a:rPr lang="en-US" sz="1050" b="1" dirty="0"/>
              <a:t>(Employees / Students)</a:t>
            </a:r>
            <a:endParaRPr lang="en-US" sz="1050" dirty="0"/>
          </a:p>
          <a:p>
            <a:endParaRPr lang="en-US" sz="1050" b="1" dirty="0"/>
          </a:p>
          <a:p>
            <a:pPr marL="214313" indent="-214313">
              <a:buFont typeface="Arial" panose="020B0604020202020204" pitchFamily="34" charset="0"/>
              <a:buChar char="•"/>
            </a:pPr>
            <a:r>
              <a:rPr lang="en-US" sz="1050" dirty="0"/>
              <a:t>Title IX Regional Director/coordinator</a:t>
            </a:r>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r>
              <a:rPr lang="en-US" sz="1050" dirty="0"/>
              <a:t>Informal resolution opportunity</a:t>
            </a:r>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r>
              <a:rPr lang="en-US" sz="1050" dirty="0"/>
              <a:t>Formal process includes:</a:t>
            </a:r>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r>
              <a:rPr lang="en-US" sz="1050" dirty="0"/>
              <a:t>Right to Advisor</a:t>
            </a:r>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r>
              <a:rPr lang="en-US" sz="1050" dirty="0"/>
              <a:t>2 trained investigators</a:t>
            </a:r>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r>
              <a:rPr lang="en-US" sz="1050" dirty="0"/>
              <a:t>Interviews and document review period</a:t>
            </a:r>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r>
              <a:rPr lang="en-US" sz="1050" dirty="0"/>
              <a:t>Final investigative report</a:t>
            </a:r>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r>
              <a:rPr lang="en-US" sz="1050" dirty="0"/>
              <a:t>Hearing / Recommendations</a:t>
            </a:r>
          </a:p>
          <a:p>
            <a:pPr marL="214313" indent="-214313">
              <a:buFont typeface="Arial" panose="020B0604020202020204" pitchFamily="34" charset="0"/>
              <a:buChar char="•"/>
            </a:pPr>
            <a:endParaRPr lang="en-US" sz="1050" dirty="0"/>
          </a:p>
          <a:p>
            <a:pPr marL="214313" indent="-214313">
              <a:buFont typeface="Arial" panose="020B0604020202020204" pitchFamily="34" charset="0"/>
              <a:buChar char="•"/>
            </a:pPr>
            <a:r>
              <a:rPr lang="en-US" sz="1050" dirty="0"/>
              <a:t>Appeal w/in 5 business days to Regional Dir.</a:t>
            </a:r>
          </a:p>
          <a:p>
            <a:pPr marL="214313" indent="-214313">
              <a:buFont typeface="Arial" panose="020B0604020202020204" pitchFamily="34" charset="0"/>
              <a:buChar char="•"/>
            </a:pPr>
            <a:endParaRPr lang="en-US" sz="1050" dirty="0"/>
          </a:p>
        </p:txBody>
      </p:sp>
    </p:spTree>
    <p:extLst>
      <p:ext uri="{BB962C8B-B14F-4D97-AF65-F5344CB8AC3E}">
        <p14:creationId xmlns:p14="http://schemas.microsoft.com/office/powerpoint/2010/main" val="3689051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3"/>
          <p:cNvSpPr txBox="1">
            <a:spLocks noGrp="1"/>
          </p:cNvSpPr>
          <p:nvPr>
            <p:ph type="ctrTitle"/>
          </p:nvPr>
        </p:nvSpPr>
        <p:spPr>
          <a:xfrm>
            <a:off x="311708" y="952891"/>
            <a:ext cx="8520600" cy="2052600"/>
          </a:xfrm>
          <a:prstGeom prst="rect">
            <a:avLst/>
          </a:prstGeom>
        </p:spPr>
        <p:txBody>
          <a:bodyPr spcFirstLastPara="1" wrap="square" lIns="91425" tIns="91425" rIns="91425" bIns="91425" anchor="b" anchorCtr="0">
            <a:normAutofit fontScale="90000"/>
          </a:bodyPr>
          <a:lstStyle/>
          <a:p>
            <a:pPr marL="0" lvl="0" indent="0" algn="l" rtl="0">
              <a:lnSpc>
                <a:spcPct val="90000"/>
              </a:lnSpc>
              <a:spcBef>
                <a:spcPts val="0"/>
              </a:spcBef>
              <a:spcAft>
                <a:spcPts val="0"/>
              </a:spcAft>
              <a:buClr>
                <a:srgbClr val="103164"/>
              </a:buClr>
              <a:buSzPct val="100000"/>
              <a:buFont typeface="Calibri"/>
              <a:buNone/>
            </a:pPr>
            <a:r>
              <a:rPr lang="en" sz="6000">
                <a:solidFill>
                  <a:srgbClr val="103164"/>
                </a:solidFill>
                <a:latin typeface="Calibri"/>
                <a:ea typeface="Calibri"/>
                <a:cs typeface="Calibri"/>
                <a:sym typeface="Calibri"/>
              </a:rPr>
              <a:t>Interventions, Corrective Actions, &amp; Disciplinary Sanctions</a:t>
            </a:r>
            <a:endParaRPr dirty="0"/>
          </a:p>
        </p:txBody>
      </p:sp>
      <p:sp>
        <p:nvSpPr>
          <p:cNvPr id="127" name="Google Shape;127;p23"/>
          <p:cNvSpPr/>
          <p:nvPr/>
        </p:nvSpPr>
        <p:spPr>
          <a:xfrm>
            <a:off x="435750" y="3165950"/>
            <a:ext cx="8272500" cy="31800"/>
          </a:xfrm>
          <a:prstGeom prst="rect">
            <a:avLst/>
          </a:prstGeom>
          <a:solidFill>
            <a:srgbClr val="00206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pic>
        <p:nvPicPr>
          <p:cNvPr id="128" name="Google Shape;128;p23" title="MicrosoftTeams-image.png"/>
          <p:cNvPicPr preferRelativeResize="0"/>
          <p:nvPr/>
        </p:nvPicPr>
        <p:blipFill rotWithShape="1">
          <a:blip r:embed="rId3">
            <a:alphaModFix/>
          </a:blip>
          <a:srcRect b="8634"/>
          <a:stretch/>
        </p:blipFill>
        <p:spPr>
          <a:xfrm>
            <a:off x="6541391" y="4133251"/>
            <a:ext cx="2268902" cy="591150"/>
          </a:xfrm>
          <a:prstGeom prst="rect">
            <a:avLst/>
          </a:prstGeom>
          <a:noFill/>
          <a:ln>
            <a:noFill/>
          </a:ln>
        </p:spPr>
      </p:pic>
      <p:sp>
        <p:nvSpPr>
          <p:cNvPr id="3" name="TextBox 2">
            <a:extLst>
              <a:ext uri="{FF2B5EF4-FFF2-40B4-BE49-F238E27FC236}">
                <a16:creationId xmlns:a16="http://schemas.microsoft.com/office/drawing/2014/main" id="{8CD7AB0B-75AD-80A5-0D76-422E06532595}"/>
              </a:ext>
            </a:extLst>
          </p:cNvPr>
          <p:cNvSpPr txBox="1"/>
          <p:nvPr/>
        </p:nvSpPr>
        <p:spPr>
          <a:xfrm>
            <a:off x="2280557" y="2063169"/>
            <a:ext cx="4575628" cy="307777"/>
          </a:xfrm>
          <a:prstGeom prst="rect">
            <a:avLst/>
          </a:prstGeom>
          <a:noFill/>
        </p:spPr>
        <p:txBody>
          <a:bodyPr wrap="square">
            <a:spAutoFit/>
          </a:bodyPr>
          <a:lstStyle/>
          <a:p>
            <a:r>
              <a:rPr lang="en-US" b="0" dirty="0">
                <a:effectLst/>
              </a:rPr>
              <a:t> </a:t>
            </a:r>
            <a:endParaRPr lang="en-US" dirty="0"/>
          </a:p>
        </p:txBody>
      </p:sp>
    </p:spTree>
    <p:extLst>
      <p:ext uri="{BB962C8B-B14F-4D97-AF65-F5344CB8AC3E}">
        <p14:creationId xmlns:p14="http://schemas.microsoft.com/office/powerpoint/2010/main" val="3668526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15" descr="image.png"/>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100" name="Google Shape;100;p15" descr="image.png"/>
          <p:cNvPicPr preferRelativeResize="0"/>
          <p:nvPr/>
        </p:nvPicPr>
        <p:blipFill rotWithShape="1">
          <a:blip r:embed="rId4">
            <a:alphaModFix/>
          </a:blip>
          <a:srcRect/>
          <a:stretch/>
        </p:blipFill>
        <p:spPr>
          <a:xfrm>
            <a:off x="428625" y="1646634"/>
            <a:ext cx="2571750" cy="2528888"/>
          </a:xfrm>
          <a:prstGeom prst="rect">
            <a:avLst/>
          </a:prstGeom>
          <a:noFill/>
          <a:ln>
            <a:noFill/>
          </a:ln>
        </p:spPr>
      </p:pic>
      <p:pic>
        <p:nvPicPr>
          <p:cNvPr id="101" name="Google Shape;101;p15" descr="image.png"/>
          <p:cNvPicPr preferRelativeResize="0"/>
          <p:nvPr/>
        </p:nvPicPr>
        <p:blipFill rotWithShape="1">
          <a:blip r:embed="rId5">
            <a:alphaModFix/>
          </a:blip>
          <a:srcRect/>
          <a:stretch/>
        </p:blipFill>
        <p:spPr>
          <a:xfrm>
            <a:off x="3286125" y="1646634"/>
            <a:ext cx="2571750" cy="2528888"/>
          </a:xfrm>
          <a:prstGeom prst="rect">
            <a:avLst/>
          </a:prstGeom>
          <a:noFill/>
          <a:ln>
            <a:noFill/>
          </a:ln>
        </p:spPr>
      </p:pic>
      <p:pic>
        <p:nvPicPr>
          <p:cNvPr id="102" name="Google Shape;102;p15" descr="image.png"/>
          <p:cNvPicPr preferRelativeResize="0"/>
          <p:nvPr/>
        </p:nvPicPr>
        <p:blipFill rotWithShape="1">
          <a:blip r:embed="rId6">
            <a:alphaModFix/>
          </a:blip>
          <a:srcRect/>
          <a:stretch/>
        </p:blipFill>
        <p:spPr>
          <a:xfrm>
            <a:off x="6143625" y="1646634"/>
            <a:ext cx="2571750" cy="2528888"/>
          </a:xfrm>
          <a:prstGeom prst="rect">
            <a:avLst/>
          </a:prstGeom>
          <a:noFill/>
          <a:ln>
            <a:noFill/>
          </a:ln>
        </p:spPr>
      </p:pic>
      <p:sp>
        <p:nvSpPr>
          <p:cNvPr id="104" name="Google Shape;104;p15"/>
          <p:cNvSpPr txBox="1"/>
          <p:nvPr/>
        </p:nvSpPr>
        <p:spPr>
          <a:xfrm>
            <a:off x="650081" y="1913364"/>
            <a:ext cx="2128838" cy="1535036"/>
          </a:xfrm>
          <a:prstGeom prst="rect">
            <a:avLst/>
          </a:prstGeom>
          <a:noFill/>
          <a:ln>
            <a:noFill/>
          </a:ln>
        </p:spPr>
        <p:txBody>
          <a:bodyPr spcFirstLastPara="1" wrap="square" lIns="0" tIns="0" rIns="0" bIns="0" anchor="t" anchorCtr="0">
            <a:spAutoFit/>
          </a:bodyPr>
          <a:lstStyle/>
          <a:p>
            <a:pPr algn="ctr">
              <a:lnSpc>
                <a:spcPct val="150000"/>
              </a:lnSpc>
            </a:pPr>
            <a:r>
              <a:rPr lang="en-US" b="1" dirty="0">
                <a:solidFill>
                  <a:srgbClr val="333333"/>
                </a:solidFill>
                <a:latin typeface="DM Sans"/>
                <a:ea typeface="DM Sans"/>
                <a:cs typeface="DM Sans"/>
                <a:sym typeface="DM Sans"/>
              </a:rPr>
              <a:t>Purpose</a:t>
            </a:r>
          </a:p>
          <a:p>
            <a:pPr algn="ctr">
              <a:lnSpc>
                <a:spcPct val="150000"/>
              </a:lnSpc>
            </a:pPr>
            <a:r>
              <a:rPr lang="en-US" sz="1050" dirty="0">
                <a:solidFill>
                  <a:srgbClr val="333333"/>
                </a:solidFill>
                <a:latin typeface="Merriweather" panose="00000500000000000000" pitchFamily="2" charset="0"/>
                <a:ea typeface="DM Sans"/>
                <a:cs typeface="DM Sans"/>
                <a:sym typeface="DM Sans"/>
              </a:rPr>
              <a:t>To provide mechanisms and steps to address substantiated complaints regarding conduct or performance of Full-Time Faculty.</a:t>
            </a:r>
            <a:endParaRPr sz="1050" dirty="0">
              <a:latin typeface="Merriweather" panose="00000500000000000000" pitchFamily="2" charset="0"/>
            </a:endParaRPr>
          </a:p>
        </p:txBody>
      </p:sp>
      <p:sp>
        <p:nvSpPr>
          <p:cNvPr id="106" name="Google Shape;106;p15"/>
          <p:cNvSpPr txBox="1"/>
          <p:nvPr/>
        </p:nvSpPr>
        <p:spPr>
          <a:xfrm>
            <a:off x="3533434" y="1979051"/>
            <a:ext cx="2128838" cy="1292662"/>
          </a:xfrm>
          <a:prstGeom prst="rect">
            <a:avLst/>
          </a:prstGeom>
          <a:noFill/>
          <a:ln>
            <a:noFill/>
          </a:ln>
        </p:spPr>
        <p:txBody>
          <a:bodyPr spcFirstLastPara="1" wrap="square" lIns="0" tIns="0" rIns="0" bIns="0" anchor="t" anchorCtr="0">
            <a:spAutoFit/>
          </a:bodyPr>
          <a:lstStyle/>
          <a:p>
            <a:pPr algn="ctr">
              <a:lnSpc>
                <a:spcPct val="150000"/>
              </a:lnSpc>
            </a:pPr>
            <a:r>
              <a:rPr lang="en-US" b="1" dirty="0">
                <a:solidFill>
                  <a:srgbClr val="333333"/>
                </a:solidFill>
                <a:latin typeface="DM Sans"/>
                <a:ea typeface="DM Sans"/>
                <a:cs typeface="DM Sans"/>
                <a:sym typeface="DM Sans"/>
              </a:rPr>
              <a:t>Right to Representation</a:t>
            </a:r>
          </a:p>
          <a:p>
            <a:pPr algn="ctr">
              <a:lnSpc>
                <a:spcPct val="150000"/>
              </a:lnSpc>
            </a:pPr>
            <a:r>
              <a:rPr lang="en-US" sz="1050" dirty="0">
                <a:solidFill>
                  <a:srgbClr val="333333"/>
                </a:solidFill>
                <a:latin typeface="Merriweather" panose="00000500000000000000" pitchFamily="2" charset="0"/>
                <a:ea typeface="DM Sans"/>
                <a:cs typeface="DM Sans"/>
                <a:sym typeface="DM Sans"/>
              </a:rPr>
              <a:t>Faculty members have a right to representation (as stipulated in Article 1) for any matter under this article.</a:t>
            </a:r>
            <a:endParaRPr lang="en-US" sz="1050" dirty="0">
              <a:latin typeface="Merriweather" panose="00000500000000000000" pitchFamily="2" charset="0"/>
            </a:endParaRPr>
          </a:p>
        </p:txBody>
      </p:sp>
      <p:sp>
        <p:nvSpPr>
          <p:cNvPr id="108" name="Google Shape;108;p15"/>
          <p:cNvSpPr txBox="1"/>
          <p:nvPr/>
        </p:nvSpPr>
        <p:spPr>
          <a:xfrm>
            <a:off x="6246584" y="1950444"/>
            <a:ext cx="2365829" cy="1535036"/>
          </a:xfrm>
          <a:prstGeom prst="rect">
            <a:avLst/>
          </a:prstGeom>
          <a:noFill/>
          <a:ln>
            <a:noFill/>
          </a:ln>
        </p:spPr>
        <p:txBody>
          <a:bodyPr spcFirstLastPara="1" wrap="square" lIns="0" tIns="0" rIns="0" bIns="0" anchor="t" anchorCtr="0">
            <a:spAutoFit/>
          </a:bodyPr>
          <a:lstStyle/>
          <a:p>
            <a:pPr algn="ctr">
              <a:lnSpc>
                <a:spcPct val="150000"/>
              </a:lnSpc>
            </a:pPr>
            <a:r>
              <a:rPr lang="en-US" b="1" dirty="0">
                <a:solidFill>
                  <a:srgbClr val="333333"/>
                </a:solidFill>
                <a:latin typeface="DM Sans"/>
                <a:ea typeface="DM Sans"/>
                <a:cs typeface="DM Sans"/>
                <a:sym typeface="DM Sans"/>
              </a:rPr>
              <a:t>Severe Misconduct</a:t>
            </a:r>
          </a:p>
          <a:p>
            <a:pPr algn="ctr">
              <a:lnSpc>
                <a:spcPct val="150000"/>
              </a:lnSpc>
            </a:pPr>
            <a:r>
              <a:rPr lang="en-US" sz="1050" dirty="0">
                <a:solidFill>
                  <a:srgbClr val="333333"/>
                </a:solidFill>
                <a:latin typeface="Merriweather" panose="00000500000000000000" pitchFamily="2" charset="0"/>
                <a:ea typeface="DM Sans"/>
                <a:cs typeface="DM Sans"/>
                <a:sym typeface="DM Sans"/>
              </a:rPr>
              <a:t>Advanced steps (e.g., suspension, termination) may be taken immediately for severe misconduct or for recurring issues within 3 years.</a:t>
            </a:r>
            <a:endParaRPr sz="1050" dirty="0">
              <a:latin typeface="Merriweather" panose="00000500000000000000" pitchFamily="2" charset="0"/>
            </a:endParaRPr>
          </a:p>
        </p:txBody>
      </p:sp>
      <p:pic>
        <p:nvPicPr>
          <p:cNvPr id="109" name="Google Shape;109;p15" descr="image.png"/>
          <p:cNvPicPr preferRelativeResize="0"/>
          <p:nvPr/>
        </p:nvPicPr>
        <p:blipFill rotWithShape="1">
          <a:blip r:embed="rId7">
            <a:alphaModFix/>
          </a:blip>
          <a:srcRect/>
          <a:stretch/>
        </p:blipFill>
        <p:spPr>
          <a:xfrm>
            <a:off x="1543050" y="1475184"/>
            <a:ext cx="342900" cy="342900"/>
          </a:xfrm>
          <a:prstGeom prst="rect">
            <a:avLst/>
          </a:prstGeom>
          <a:noFill/>
          <a:ln>
            <a:noFill/>
          </a:ln>
        </p:spPr>
      </p:pic>
      <p:pic>
        <p:nvPicPr>
          <p:cNvPr id="110" name="Google Shape;110;p15" descr="image.png"/>
          <p:cNvPicPr preferRelativeResize="0"/>
          <p:nvPr/>
        </p:nvPicPr>
        <p:blipFill rotWithShape="1">
          <a:blip r:embed="rId8">
            <a:alphaModFix/>
          </a:blip>
          <a:srcRect/>
          <a:stretch/>
        </p:blipFill>
        <p:spPr>
          <a:xfrm>
            <a:off x="4357687" y="1475184"/>
            <a:ext cx="428625" cy="342900"/>
          </a:xfrm>
          <a:prstGeom prst="rect">
            <a:avLst/>
          </a:prstGeom>
          <a:noFill/>
          <a:ln>
            <a:noFill/>
          </a:ln>
        </p:spPr>
      </p:pic>
      <p:pic>
        <p:nvPicPr>
          <p:cNvPr id="111" name="Google Shape;111;p15" descr="image.png"/>
          <p:cNvPicPr preferRelativeResize="0"/>
          <p:nvPr/>
        </p:nvPicPr>
        <p:blipFill rotWithShape="1">
          <a:blip r:embed="rId9">
            <a:alphaModFix/>
          </a:blip>
          <a:srcRect/>
          <a:stretch/>
        </p:blipFill>
        <p:spPr>
          <a:xfrm>
            <a:off x="7258049" y="1435894"/>
            <a:ext cx="342900" cy="342900"/>
          </a:xfrm>
          <a:prstGeom prst="rect">
            <a:avLst/>
          </a:prstGeom>
          <a:noFill/>
          <a:ln>
            <a:noFill/>
          </a:ln>
        </p:spPr>
      </p:pic>
      <p:sp>
        <p:nvSpPr>
          <p:cNvPr id="112" name="Google Shape;112;p15"/>
          <p:cNvSpPr txBox="1"/>
          <p:nvPr/>
        </p:nvSpPr>
        <p:spPr>
          <a:xfrm>
            <a:off x="428625" y="428625"/>
            <a:ext cx="8701088" cy="380873"/>
          </a:xfrm>
          <a:prstGeom prst="rect">
            <a:avLst/>
          </a:prstGeom>
          <a:noFill/>
          <a:ln>
            <a:noFill/>
          </a:ln>
        </p:spPr>
        <p:txBody>
          <a:bodyPr spcFirstLastPara="1" wrap="square" lIns="0" tIns="0" rIns="0" bIns="0" anchor="t" anchorCtr="0">
            <a:spAutoFit/>
          </a:bodyPr>
          <a:lstStyle/>
          <a:p>
            <a:r>
              <a:rPr lang="en-US" sz="2475" b="1" dirty="0">
                <a:solidFill>
                  <a:srgbClr val="003366"/>
                </a:solidFill>
                <a:latin typeface="Merriweather"/>
                <a:ea typeface="Merriweather"/>
                <a:cs typeface="Merriweather"/>
                <a:sym typeface="Merriweather"/>
              </a:rPr>
              <a:t>Article 21: Core Concepts</a:t>
            </a:r>
            <a:endParaRPr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pattFill prst="pct75">
          <a:fgClr>
            <a:schemeClr val="accent1">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67565C0-9162-AED0-38CA-FC4026764B44}"/>
              </a:ext>
            </a:extLst>
          </p:cNvPr>
          <p:cNvSpPr txBox="1"/>
          <p:nvPr/>
        </p:nvSpPr>
        <p:spPr>
          <a:xfrm>
            <a:off x="2920753" y="124287"/>
            <a:ext cx="3701989" cy="307777"/>
          </a:xfrm>
          <a:prstGeom prst="rect">
            <a:avLst/>
          </a:prstGeom>
          <a:noFill/>
        </p:spPr>
        <p:txBody>
          <a:bodyPr wrap="square" rtlCol="0">
            <a:spAutoFit/>
          </a:bodyPr>
          <a:lstStyle/>
          <a:p>
            <a:pPr algn="ctr"/>
            <a:r>
              <a:rPr lang="en-US" b="1" dirty="0">
                <a:solidFill>
                  <a:schemeClr val="accent1">
                    <a:lumMod val="50000"/>
                  </a:schemeClr>
                </a:solidFill>
              </a:rPr>
              <a:t>Categories &amp; Main Distinction</a:t>
            </a:r>
          </a:p>
        </p:txBody>
      </p:sp>
      <p:sp>
        <p:nvSpPr>
          <p:cNvPr id="12" name="Rectangle: Rounded Corners 11">
            <a:extLst>
              <a:ext uri="{FF2B5EF4-FFF2-40B4-BE49-F238E27FC236}">
                <a16:creationId xmlns:a16="http://schemas.microsoft.com/office/drawing/2014/main" id="{0BA14B66-AC51-B532-55AB-020A780545F2}"/>
              </a:ext>
            </a:extLst>
          </p:cNvPr>
          <p:cNvSpPr/>
          <p:nvPr/>
        </p:nvSpPr>
        <p:spPr>
          <a:xfrm>
            <a:off x="781234" y="1067752"/>
            <a:ext cx="1873189" cy="193740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Progressive Interventions</a:t>
            </a:r>
          </a:p>
          <a:p>
            <a:pPr algn="ctr"/>
            <a:endParaRPr lang="en-US" dirty="0"/>
          </a:p>
        </p:txBody>
      </p:sp>
      <p:sp>
        <p:nvSpPr>
          <p:cNvPr id="13" name="Rectangle: Rounded Corners 12">
            <a:extLst>
              <a:ext uri="{FF2B5EF4-FFF2-40B4-BE49-F238E27FC236}">
                <a16:creationId xmlns:a16="http://schemas.microsoft.com/office/drawing/2014/main" id="{C4FF96CC-C2FE-30EC-C613-1F03971CBE74}"/>
              </a:ext>
            </a:extLst>
          </p:cNvPr>
          <p:cNvSpPr/>
          <p:nvPr/>
        </p:nvSpPr>
        <p:spPr>
          <a:xfrm>
            <a:off x="4191738" y="1067752"/>
            <a:ext cx="1873189" cy="193740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Corrective Actions</a:t>
            </a:r>
          </a:p>
          <a:p>
            <a:pPr algn="ctr"/>
            <a:endParaRPr lang="en-US" dirty="0"/>
          </a:p>
        </p:txBody>
      </p:sp>
      <p:sp>
        <p:nvSpPr>
          <p:cNvPr id="14" name="Rectangle: Rounded Corners 13">
            <a:extLst>
              <a:ext uri="{FF2B5EF4-FFF2-40B4-BE49-F238E27FC236}">
                <a16:creationId xmlns:a16="http://schemas.microsoft.com/office/drawing/2014/main" id="{35FF1640-6842-9BD1-B3D2-727819AD971E}"/>
              </a:ext>
            </a:extLst>
          </p:cNvPr>
          <p:cNvSpPr/>
          <p:nvPr/>
        </p:nvSpPr>
        <p:spPr>
          <a:xfrm>
            <a:off x="6233603" y="1067752"/>
            <a:ext cx="1873189" cy="193740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Disciplinary Sanction</a:t>
            </a:r>
          </a:p>
          <a:p>
            <a:pPr algn="ctr"/>
            <a:endParaRPr lang="en-US" dirty="0"/>
          </a:p>
        </p:txBody>
      </p:sp>
      <p:sp>
        <p:nvSpPr>
          <p:cNvPr id="17" name="Arrow: Down 16">
            <a:extLst>
              <a:ext uri="{FF2B5EF4-FFF2-40B4-BE49-F238E27FC236}">
                <a16:creationId xmlns:a16="http://schemas.microsoft.com/office/drawing/2014/main" id="{7BA459AF-6367-4324-8DDD-5CF35974E603}"/>
              </a:ext>
            </a:extLst>
          </p:cNvPr>
          <p:cNvSpPr/>
          <p:nvPr/>
        </p:nvSpPr>
        <p:spPr>
          <a:xfrm>
            <a:off x="5745331" y="2920753"/>
            <a:ext cx="807868" cy="1065320"/>
          </a:xfrm>
          <a:prstGeom prst="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08EF2E74-833B-7226-F541-94E0AFFCA780}"/>
              </a:ext>
            </a:extLst>
          </p:cNvPr>
          <p:cNvSpPr txBox="1"/>
          <p:nvPr/>
        </p:nvSpPr>
        <p:spPr>
          <a:xfrm>
            <a:off x="5212670" y="3986073"/>
            <a:ext cx="1873189" cy="523220"/>
          </a:xfrm>
          <a:prstGeom prst="rect">
            <a:avLst/>
          </a:prstGeom>
          <a:noFill/>
        </p:spPr>
        <p:txBody>
          <a:bodyPr wrap="square" rtlCol="0">
            <a:spAutoFit/>
          </a:bodyPr>
          <a:lstStyle/>
          <a:p>
            <a:r>
              <a:rPr lang="en-US" dirty="0"/>
              <a:t>Just Cause Required</a:t>
            </a:r>
          </a:p>
          <a:p>
            <a:endParaRPr lang="en-US" dirty="0"/>
          </a:p>
        </p:txBody>
      </p:sp>
    </p:spTree>
    <p:extLst>
      <p:ext uri="{BB962C8B-B14F-4D97-AF65-F5344CB8AC3E}">
        <p14:creationId xmlns:p14="http://schemas.microsoft.com/office/powerpoint/2010/main" val="3795648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16" descr="image.png"/>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118" name="Google Shape;118;p16"/>
          <p:cNvSpPr txBox="1"/>
          <p:nvPr/>
        </p:nvSpPr>
        <p:spPr>
          <a:xfrm>
            <a:off x="1571625" y="1211926"/>
            <a:ext cx="6143625" cy="565539"/>
          </a:xfrm>
          <a:prstGeom prst="rect">
            <a:avLst/>
          </a:prstGeom>
          <a:noFill/>
          <a:ln>
            <a:noFill/>
          </a:ln>
        </p:spPr>
        <p:txBody>
          <a:bodyPr spcFirstLastPara="1" wrap="square" lIns="0" tIns="0" rIns="0" bIns="0" anchor="t" anchorCtr="0">
            <a:spAutoFit/>
          </a:bodyPr>
          <a:lstStyle/>
          <a:p>
            <a:pPr>
              <a:lnSpc>
                <a:spcPct val="150000"/>
              </a:lnSpc>
            </a:pPr>
            <a:r>
              <a:rPr lang="en-US" b="1" dirty="0">
                <a:solidFill>
                  <a:srgbClr val="003366"/>
                </a:solidFill>
                <a:latin typeface="DM Sans"/>
                <a:ea typeface="DM Sans"/>
                <a:cs typeface="DM Sans"/>
                <a:sym typeface="DM Sans"/>
              </a:rPr>
              <a:t>Consultation:</a:t>
            </a:r>
            <a:r>
              <a:rPr lang="en-US" dirty="0">
                <a:solidFill>
                  <a:srgbClr val="333333"/>
                </a:solidFill>
                <a:latin typeface="DM Sans"/>
                <a:ea typeface="DM Sans"/>
                <a:cs typeface="DM Sans"/>
                <a:sym typeface="DM Sans"/>
              </a:rPr>
              <a:t> </a:t>
            </a:r>
            <a:r>
              <a:rPr lang="en-US" sz="1050" dirty="0">
                <a:solidFill>
                  <a:srgbClr val="333333"/>
                </a:solidFill>
                <a:latin typeface="Merriweather" panose="00000500000000000000" pitchFamily="2" charset="0"/>
                <a:ea typeface="DM Sans"/>
                <a:cs typeface="DM Sans"/>
                <a:sym typeface="DM Sans"/>
              </a:rPr>
              <a:t>College Human Resources and the VPAA (or designee) must be consulted before initiating interventions.</a:t>
            </a:r>
            <a:endParaRPr sz="1050" dirty="0">
              <a:latin typeface="Merriweather" panose="00000500000000000000" pitchFamily="2" charset="0"/>
            </a:endParaRPr>
          </a:p>
        </p:txBody>
      </p:sp>
      <p:sp>
        <p:nvSpPr>
          <p:cNvPr id="119" name="Google Shape;119;p16"/>
          <p:cNvSpPr txBox="1"/>
          <p:nvPr/>
        </p:nvSpPr>
        <p:spPr>
          <a:xfrm>
            <a:off x="1571624" y="2052131"/>
            <a:ext cx="6143625" cy="565539"/>
          </a:xfrm>
          <a:prstGeom prst="rect">
            <a:avLst/>
          </a:prstGeom>
          <a:noFill/>
          <a:ln>
            <a:noFill/>
          </a:ln>
        </p:spPr>
        <p:txBody>
          <a:bodyPr spcFirstLastPara="1" wrap="square" lIns="0" tIns="0" rIns="0" bIns="0" anchor="t" anchorCtr="0">
            <a:spAutoFit/>
          </a:bodyPr>
          <a:lstStyle/>
          <a:p>
            <a:pPr>
              <a:lnSpc>
                <a:spcPct val="150000"/>
              </a:lnSpc>
            </a:pPr>
            <a:r>
              <a:rPr lang="en-US" b="1" dirty="0">
                <a:solidFill>
                  <a:srgbClr val="003366"/>
                </a:solidFill>
                <a:latin typeface="DM Sans"/>
                <a:ea typeface="DM Sans"/>
                <a:cs typeface="DM Sans"/>
                <a:sym typeface="DM Sans"/>
              </a:rPr>
              <a:t>Informal Resolution:</a:t>
            </a:r>
            <a:r>
              <a:rPr lang="en-US" dirty="0">
                <a:solidFill>
                  <a:srgbClr val="333333"/>
                </a:solidFill>
                <a:latin typeface="DM Sans"/>
                <a:ea typeface="DM Sans"/>
                <a:cs typeface="DM Sans"/>
                <a:sym typeface="DM Sans"/>
              </a:rPr>
              <a:t> </a:t>
            </a:r>
            <a:r>
              <a:rPr lang="en-US" sz="1050" dirty="0">
                <a:solidFill>
                  <a:srgbClr val="333333"/>
                </a:solidFill>
                <a:latin typeface="Merriweather" panose="00000500000000000000" pitchFamily="2" charset="0"/>
                <a:ea typeface="DM Sans"/>
                <a:cs typeface="DM Sans"/>
                <a:sym typeface="DM Sans"/>
              </a:rPr>
              <a:t>Direct communication, negotiation, or mediation is encouraged first. Written follow-up is recommended.</a:t>
            </a:r>
            <a:endParaRPr sz="1050" dirty="0">
              <a:latin typeface="Merriweather" panose="00000500000000000000" pitchFamily="2" charset="0"/>
            </a:endParaRPr>
          </a:p>
        </p:txBody>
      </p:sp>
      <p:sp>
        <p:nvSpPr>
          <p:cNvPr id="120" name="Google Shape;120;p16"/>
          <p:cNvSpPr txBox="1"/>
          <p:nvPr/>
        </p:nvSpPr>
        <p:spPr>
          <a:xfrm>
            <a:off x="1550194" y="2839761"/>
            <a:ext cx="6143625" cy="565539"/>
          </a:xfrm>
          <a:prstGeom prst="rect">
            <a:avLst/>
          </a:prstGeom>
          <a:noFill/>
          <a:ln>
            <a:noFill/>
          </a:ln>
        </p:spPr>
        <p:txBody>
          <a:bodyPr spcFirstLastPara="1" wrap="square" lIns="0" tIns="0" rIns="0" bIns="0" anchor="t" anchorCtr="0">
            <a:spAutoFit/>
          </a:bodyPr>
          <a:lstStyle/>
          <a:p>
            <a:pPr>
              <a:lnSpc>
                <a:spcPct val="150000"/>
              </a:lnSpc>
            </a:pPr>
            <a:r>
              <a:rPr lang="en-US" b="1" dirty="0">
                <a:solidFill>
                  <a:srgbClr val="003366"/>
                </a:solidFill>
                <a:latin typeface="DM Sans"/>
                <a:ea typeface="DM Sans"/>
                <a:cs typeface="DM Sans"/>
                <a:sym typeface="DM Sans"/>
              </a:rPr>
              <a:t>Formal Process:</a:t>
            </a:r>
            <a:r>
              <a:rPr lang="en-US" dirty="0">
                <a:solidFill>
                  <a:srgbClr val="333333"/>
                </a:solidFill>
                <a:latin typeface="DM Sans"/>
                <a:ea typeface="DM Sans"/>
                <a:cs typeface="DM Sans"/>
                <a:sym typeface="DM Sans"/>
              </a:rPr>
              <a:t> </a:t>
            </a:r>
            <a:r>
              <a:rPr lang="en-US" sz="1050" dirty="0">
                <a:solidFill>
                  <a:srgbClr val="333333"/>
                </a:solidFill>
                <a:latin typeface="Merriweather" panose="00000500000000000000" pitchFamily="2" charset="0"/>
                <a:ea typeface="DM Sans"/>
                <a:cs typeface="DM Sans"/>
                <a:sym typeface="DM Sans"/>
              </a:rPr>
              <a:t>If informal resolution fails, successive interventions (corrective actions, disciplinary sanctions) may be used.</a:t>
            </a:r>
            <a:endParaRPr sz="1050" dirty="0">
              <a:latin typeface="Merriweather" panose="00000500000000000000" pitchFamily="2" charset="0"/>
            </a:endParaRPr>
          </a:p>
        </p:txBody>
      </p:sp>
      <p:sp>
        <p:nvSpPr>
          <p:cNvPr id="121" name="Google Shape;121;p16"/>
          <p:cNvSpPr txBox="1"/>
          <p:nvPr/>
        </p:nvSpPr>
        <p:spPr>
          <a:xfrm>
            <a:off x="1571624" y="3779106"/>
            <a:ext cx="6143625" cy="565539"/>
          </a:xfrm>
          <a:prstGeom prst="rect">
            <a:avLst/>
          </a:prstGeom>
          <a:noFill/>
          <a:ln>
            <a:noFill/>
          </a:ln>
        </p:spPr>
        <p:txBody>
          <a:bodyPr spcFirstLastPara="1" wrap="square" lIns="0" tIns="0" rIns="0" bIns="0" anchor="t" anchorCtr="0">
            <a:spAutoFit/>
          </a:bodyPr>
          <a:lstStyle/>
          <a:p>
            <a:pPr>
              <a:lnSpc>
                <a:spcPct val="150000"/>
              </a:lnSpc>
            </a:pPr>
            <a:r>
              <a:rPr lang="en-US" b="1" dirty="0">
                <a:solidFill>
                  <a:srgbClr val="003366"/>
                </a:solidFill>
                <a:latin typeface="DM Sans"/>
                <a:ea typeface="DM Sans"/>
                <a:cs typeface="DM Sans"/>
                <a:sym typeface="DM Sans"/>
              </a:rPr>
              <a:t>Initiation:</a:t>
            </a:r>
            <a:r>
              <a:rPr lang="en-US" dirty="0">
                <a:solidFill>
                  <a:srgbClr val="333333"/>
                </a:solidFill>
                <a:latin typeface="DM Sans"/>
                <a:ea typeface="DM Sans"/>
                <a:cs typeface="DM Sans"/>
                <a:sym typeface="DM Sans"/>
              </a:rPr>
              <a:t> </a:t>
            </a:r>
            <a:r>
              <a:rPr lang="en-US" sz="1050" dirty="0">
                <a:solidFill>
                  <a:srgbClr val="333333"/>
                </a:solidFill>
                <a:latin typeface="Merriweather" panose="00000500000000000000" pitchFamily="2" charset="0"/>
                <a:ea typeface="DM Sans"/>
                <a:cs typeface="DM Sans"/>
                <a:sym typeface="DM Sans"/>
              </a:rPr>
              <a:t>Supervisors must initiate the intervention process within 25 accountability days of becoming aware of the misconduct.</a:t>
            </a:r>
            <a:endParaRPr sz="1050" dirty="0">
              <a:latin typeface="Merriweather" panose="00000500000000000000" pitchFamily="2" charset="0"/>
            </a:endParaRPr>
          </a:p>
        </p:txBody>
      </p:sp>
      <p:sp>
        <p:nvSpPr>
          <p:cNvPr id="126" name="Google Shape;126;p16"/>
          <p:cNvSpPr txBox="1"/>
          <p:nvPr/>
        </p:nvSpPr>
        <p:spPr>
          <a:xfrm>
            <a:off x="428625" y="428625"/>
            <a:ext cx="8701088" cy="380873"/>
          </a:xfrm>
          <a:prstGeom prst="rect">
            <a:avLst/>
          </a:prstGeom>
          <a:noFill/>
          <a:ln>
            <a:noFill/>
          </a:ln>
        </p:spPr>
        <p:txBody>
          <a:bodyPr spcFirstLastPara="1" wrap="square" lIns="0" tIns="0" rIns="0" bIns="0" anchor="t" anchorCtr="0">
            <a:spAutoFit/>
          </a:bodyPr>
          <a:lstStyle/>
          <a:p>
            <a:r>
              <a:rPr lang="en-US" sz="2475" b="1" dirty="0">
                <a:solidFill>
                  <a:srgbClr val="003366"/>
                </a:solidFill>
                <a:latin typeface="Merriweather"/>
                <a:ea typeface="Merriweather"/>
                <a:cs typeface="Merriweather"/>
                <a:sym typeface="Merriweather"/>
              </a:rPr>
              <a:t>Progressive Interventions | Written Warnings</a:t>
            </a:r>
            <a:endParaRPr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p17" descr="image.png"/>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132" name="Google Shape;132;p17" descr="image.png"/>
          <p:cNvPicPr preferRelativeResize="0"/>
          <p:nvPr/>
        </p:nvPicPr>
        <p:blipFill rotWithShape="1">
          <a:blip r:embed="rId4">
            <a:alphaModFix/>
          </a:blip>
          <a:srcRect/>
          <a:stretch/>
        </p:blipFill>
        <p:spPr>
          <a:xfrm>
            <a:off x="392907" y="1049122"/>
            <a:ext cx="3964781" cy="3567836"/>
          </a:xfrm>
          <a:prstGeom prst="rect">
            <a:avLst/>
          </a:prstGeom>
          <a:noFill/>
          <a:ln>
            <a:noFill/>
          </a:ln>
        </p:spPr>
      </p:pic>
      <p:pic>
        <p:nvPicPr>
          <p:cNvPr id="133" name="Google Shape;133;p17" descr="image.png"/>
          <p:cNvPicPr preferRelativeResize="0"/>
          <p:nvPr/>
        </p:nvPicPr>
        <p:blipFill rotWithShape="1">
          <a:blip r:embed="rId5">
            <a:alphaModFix/>
          </a:blip>
          <a:srcRect/>
          <a:stretch/>
        </p:blipFill>
        <p:spPr>
          <a:xfrm>
            <a:off x="4786314" y="1058401"/>
            <a:ext cx="3964781" cy="3567836"/>
          </a:xfrm>
          <a:prstGeom prst="rect">
            <a:avLst/>
          </a:prstGeom>
          <a:noFill/>
          <a:ln>
            <a:noFill/>
          </a:ln>
        </p:spPr>
      </p:pic>
      <p:sp>
        <p:nvSpPr>
          <p:cNvPr id="134" name="Google Shape;134;p17"/>
          <p:cNvSpPr txBox="1"/>
          <p:nvPr/>
        </p:nvSpPr>
        <p:spPr>
          <a:xfrm>
            <a:off x="514975" y="1148362"/>
            <a:ext cx="3547943" cy="3477875"/>
          </a:xfrm>
          <a:prstGeom prst="rect">
            <a:avLst/>
          </a:prstGeom>
          <a:noFill/>
          <a:ln>
            <a:noFill/>
          </a:ln>
        </p:spPr>
        <p:txBody>
          <a:bodyPr spcFirstLastPara="1" wrap="square" lIns="0" tIns="0" rIns="0" bIns="0" anchor="t" anchorCtr="0">
            <a:spAutoFit/>
          </a:bodyPr>
          <a:lstStyle/>
          <a:p>
            <a:r>
              <a:rPr lang="en-US" b="1" dirty="0">
                <a:solidFill>
                  <a:srgbClr val="003366"/>
                </a:solidFill>
                <a:latin typeface="Merriweather"/>
                <a:ea typeface="Merriweather"/>
                <a:cs typeface="Merriweather"/>
                <a:sym typeface="Merriweather"/>
              </a:rPr>
              <a:t>First Written Warning</a:t>
            </a:r>
          </a:p>
          <a:p>
            <a:endParaRPr lang="en-US" sz="1350" b="1" dirty="0">
              <a:solidFill>
                <a:srgbClr val="003366"/>
              </a:solidFill>
              <a:latin typeface="Merriweather"/>
              <a:sym typeface="Merriweather"/>
            </a:endParaRPr>
          </a:p>
          <a:p>
            <a:r>
              <a:rPr lang="en-US" sz="1350" dirty="0">
                <a:solidFill>
                  <a:schemeClr val="tx1"/>
                </a:solidFill>
                <a:latin typeface="Merriweather"/>
                <a:sym typeface="Merriweather"/>
              </a:rPr>
              <a:t>Triggered when informal resolution is not appropriate or fails.</a:t>
            </a:r>
          </a:p>
          <a:p>
            <a:pPr marL="285750" indent="-285750">
              <a:buFont typeface="Arial" panose="020B0604020202020204" pitchFamily="34" charset="0"/>
              <a:buChar char="•"/>
            </a:pPr>
            <a:endParaRPr lang="en-US" sz="1350" dirty="0">
              <a:solidFill>
                <a:schemeClr val="tx1"/>
              </a:solidFill>
              <a:latin typeface="Merriweather"/>
              <a:sym typeface="Merriweather"/>
            </a:endParaRPr>
          </a:p>
          <a:p>
            <a:pPr marL="285750" indent="-285750">
              <a:spcBef>
                <a:spcPts val="600"/>
              </a:spcBef>
              <a:spcAft>
                <a:spcPts val="600"/>
              </a:spcAft>
              <a:buFont typeface="Arial" panose="020B0604020202020204" pitchFamily="34" charset="0"/>
              <a:buChar char="•"/>
            </a:pPr>
            <a:r>
              <a:rPr lang="en-US" sz="1350" dirty="0">
                <a:solidFill>
                  <a:schemeClr val="tx1"/>
                </a:solidFill>
                <a:latin typeface="Merriweather"/>
                <a:sym typeface="Merriweather"/>
              </a:rPr>
              <a:t>Meeting is scheduled to identify specific concerns.</a:t>
            </a:r>
          </a:p>
          <a:p>
            <a:pPr marL="285750" indent="-285750">
              <a:spcBef>
                <a:spcPts val="600"/>
              </a:spcBef>
              <a:spcAft>
                <a:spcPts val="600"/>
              </a:spcAft>
              <a:buFont typeface="Arial" panose="020B0604020202020204" pitchFamily="34" charset="0"/>
              <a:buChar char="•"/>
            </a:pPr>
            <a:r>
              <a:rPr lang="en-US" sz="1350" dirty="0">
                <a:solidFill>
                  <a:schemeClr val="tx1"/>
                </a:solidFill>
                <a:latin typeface="Merriweather"/>
                <a:sym typeface="Merriweather"/>
              </a:rPr>
              <a:t>A jointly agreed-upon timeline for remedy is defined.</a:t>
            </a:r>
          </a:p>
          <a:p>
            <a:pPr marL="285750" indent="-285750">
              <a:spcBef>
                <a:spcPts val="600"/>
              </a:spcBef>
              <a:spcAft>
                <a:spcPts val="600"/>
              </a:spcAft>
              <a:buFont typeface="Arial" panose="020B0604020202020204" pitchFamily="34" charset="0"/>
              <a:buChar char="•"/>
            </a:pPr>
            <a:r>
              <a:rPr lang="en-US" sz="1350" dirty="0">
                <a:solidFill>
                  <a:schemeClr val="tx1"/>
                </a:solidFill>
                <a:latin typeface="Merriweather"/>
                <a:sym typeface="Merriweather"/>
              </a:rPr>
              <a:t>Meeting is documented via email w/in 10 accountability days.</a:t>
            </a:r>
          </a:p>
          <a:p>
            <a:pPr marL="285750" indent="-285750">
              <a:spcBef>
                <a:spcPts val="600"/>
              </a:spcBef>
              <a:spcAft>
                <a:spcPts val="600"/>
              </a:spcAft>
              <a:buFont typeface="Arial" panose="020B0604020202020204" pitchFamily="34" charset="0"/>
              <a:buChar char="•"/>
            </a:pPr>
            <a:r>
              <a:rPr lang="en-US" sz="1350" dirty="0">
                <a:solidFill>
                  <a:schemeClr val="tx1"/>
                </a:solidFill>
                <a:latin typeface="Merriweather"/>
                <a:sym typeface="Merriweather"/>
              </a:rPr>
              <a:t>Faculty has 10 business days to provide written response.</a:t>
            </a:r>
          </a:p>
          <a:p>
            <a:endParaRPr sz="1050" dirty="0">
              <a:solidFill>
                <a:schemeClr val="tx1"/>
              </a:solidFill>
            </a:endParaRPr>
          </a:p>
        </p:txBody>
      </p:sp>
      <p:sp>
        <p:nvSpPr>
          <p:cNvPr id="136" name="Google Shape;136;p17"/>
          <p:cNvSpPr txBox="1"/>
          <p:nvPr/>
        </p:nvSpPr>
        <p:spPr>
          <a:xfrm>
            <a:off x="4976872" y="1168916"/>
            <a:ext cx="3547943" cy="2916183"/>
          </a:xfrm>
          <a:prstGeom prst="rect">
            <a:avLst/>
          </a:prstGeom>
          <a:noFill/>
          <a:ln>
            <a:noFill/>
          </a:ln>
        </p:spPr>
        <p:txBody>
          <a:bodyPr spcFirstLastPara="1" wrap="square" lIns="0" tIns="0" rIns="0" bIns="0" anchor="t" anchorCtr="0">
            <a:spAutoFit/>
          </a:bodyPr>
          <a:lstStyle/>
          <a:p>
            <a:r>
              <a:rPr lang="en-US" sz="1350" b="1" dirty="0">
                <a:solidFill>
                  <a:srgbClr val="003366"/>
                </a:solidFill>
                <a:latin typeface="Merriweather"/>
                <a:ea typeface="Merriweather"/>
                <a:cs typeface="Merriweather"/>
                <a:sym typeface="Merriweather"/>
              </a:rPr>
              <a:t>Second </a:t>
            </a:r>
            <a:r>
              <a:rPr lang="en-US" b="1" dirty="0">
                <a:solidFill>
                  <a:srgbClr val="003366"/>
                </a:solidFill>
                <a:latin typeface="Merriweather"/>
                <a:ea typeface="Merriweather"/>
                <a:cs typeface="Merriweather"/>
                <a:sym typeface="Merriweather"/>
              </a:rPr>
              <a:t>Written</a:t>
            </a:r>
            <a:r>
              <a:rPr lang="en-US" sz="1350" b="1" dirty="0">
                <a:solidFill>
                  <a:srgbClr val="003366"/>
                </a:solidFill>
                <a:latin typeface="Merriweather"/>
                <a:ea typeface="Merriweather"/>
                <a:cs typeface="Merriweather"/>
                <a:sym typeface="Merriweather"/>
              </a:rPr>
              <a:t> Warning</a:t>
            </a:r>
          </a:p>
          <a:p>
            <a:endParaRPr lang="en-US" sz="1350" b="1" dirty="0">
              <a:solidFill>
                <a:srgbClr val="003366"/>
              </a:solidFill>
              <a:latin typeface="Merriweather"/>
              <a:ea typeface="Merriweather"/>
              <a:cs typeface="Merriweather"/>
              <a:sym typeface="Merriweather"/>
            </a:endParaRPr>
          </a:p>
          <a:p>
            <a:r>
              <a:rPr lang="en-US" sz="1350" dirty="0">
                <a:solidFill>
                  <a:schemeClr val="tx1"/>
                </a:solidFill>
                <a:latin typeface="Merriweather"/>
                <a:ea typeface="Merriweather"/>
                <a:cs typeface="Merriweather"/>
                <a:sym typeface="Merriweather"/>
              </a:rPr>
              <a:t>Triggered if conduct or performance concerns are not addressed after the first warning.</a:t>
            </a:r>
          </a:p>
          <a:p>
            <a:pPr marL="285750" indent="-285750">
              <a:spcBef>
                <a:spcPts val="600"/>
              </a:spcBef>
              <a:spcAft>
                <a:spcPts val="600"/>
              </a:spcAft>
              <a:buFont typeface="Arial" panose="020B0604020202020204" pitchFamily="34" charset="0"/>
              <a:buChar char="•"/>
            </a:pPr>
            <a:r>
              <a:rPr lang="en-US" sz="1350" dirty="0">
                <a:solidFill>
                  <a:schemeClr val="tx1"/>
                </a:solidFill>
                <a:latin typeface="Merriweather"/>
                <a:ea typeface="Merriweather"/>
                <a:cs typeface="Merriweather"/>
                <a:sym typeface="Merriweather"/>
              </a:rPr>
              <a:t>The process is identical (meeting, timeline, documentation).</a:t>
            </a:r>
          </a:p>
          <a:p>
            <a:pPr marL="285750" indent="-285750">
              <a:spcBef>
                <a:spcPts val="600"/>
              </a:spcBef>
              <a:spcAft>
                <a:spcPts val="600"/>
              </a:spcAft>
              <a:buFont typeface="Arial" panose="020B0604020202020204" pitchFamily="34" charset="0"/>
              <a:buChar char="•"/>
            </a:pPr>
            <a:r>
              <a:rPr lang="en-US" sz="1350" dirty="0">
                <a:solidFill>
                  <a:schemeClr val="tx1"/>
                </a:solidFill>
                <a:latin typeface="Merriweather"/>
                <a:ea typeface="Merriweather"/>
                <a:cs typeface="Merriweather"/>
                <a:sym typeface="Merriweather"/>
              </a:rPr>
              <a:t>Advises the faculty member that additional sanctions may follow.</a:t>
            </a:r>
          </a:p>
          <a:p>
            <a:pPr marL="285750" indent="-285750">
              <a:spcBef>
                <a:spcPts val="600"/>
              </a:spcBef>
              <a:spcAft>
                <a:spcPts val="600"/>
              </a:spcAft>
              <a:buFont typeface="Arial" panose="020B0604020202020204" pitchFamily="34" charset="0"/>
              <a:buChar char="•"/>
            </a:pPr>
            <a:r>
              <a:rPr lang="en-US" sz="1350" dirty="0">
                <a:solidFill>
                  <a:schemeClr val="tx1"/>
                </a:solidFill>
                <a:latin typeface="Merriweather"/>
                <a:ea typeface="Merriweather"/>
                <a:cs typeface="Merriweather"/>
                <a:sym typeface="Merriweather"/>
              </a:rPr>
              <a:t>Faculty again has 10 business days to provide a written response.</a:t>
            </a:r>
          </a:p>
          <a:p>
            <a:endParaRPr sz="1050" dirty="0"/>
          </a:p>
        </p:txBody>
      </p:sp>
      <p:sp>
        <p:nvSpPr>
          <p:cNvPr id="152" name="Google Shape;152;p17"/>
          <p:cNvSpPr txBox="1"/>
          <p:nvPr/>
        </p:nvSpPr>
        <p:spPr>
          <a:xfrm>
            <a:off x="428625" y="428625"/>
            <a:ext cx="8701088" cy="380873"/>
          </a:xfrm>
          <a:prstGeom prst="rect">
            <a:avLst/>
          </a:prstGeom>
          <a:noFill/>
          <a:ln>
            <a:noFill/>
          </a:ln>
        </p:spPr>
        <p:txBody>
          <a:bodyPr spcFirstLastPara="1" wrap="square" lIns="0" tIns="0" rIns="0" bIns="0" anchor="t" anchorCtr="0">
            <a:spAutoFit/>
          </a:bodyPr>
          <a:lstStyle/>
          <a:p>
            <a:r>
              <a:rPr lang="en-US" sz="2475" b="1" dirty="0">
                <a:solidFill>
                  <a:srgbClr val="003366"/>
                </a:solidFill>
                <a:latin typeface="Merriweather"/>
                <a:ea typeface="Merriweather"/>
                <a:cs typeface="Merriweather"/>
                <a:sym typeface="Merriweather"/>
              </a:rPr>
              <a:t>The Warning Process: Steps 1 &amp; 2</a:t>
            </a:r>
            <a:endParaRPr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0"/>
          <p:cNvSpPr txBox="1">
            <a:spLocks noGrp="1"/>
          </p:cNvSpPr>
          <p:nvPr>
            <p:ph type="body" idx="1"/>
          </p:nvPr>
        </p:nvSpPr>
        <p:spPr>
          <a:xfrm>
            <a:off x="311700" y="1161420"/>
            <a:ext cx="8520600" cy="34164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Char char="●"/>
            </a:pPr>
            <a:r>
              <a:rPr lang="en" dirty="0"/>
              <a:t>Corrective actions and disciplinary sanctions for Full-Time Faculty may only be taken for just cause</a:t>
            </a:r>
            <a:endParaRPr dirty="0"/>
          </a:p>
          <a:p>
            <a:pPr marL="457200" lvl="0" indent="-342900" algn="l" rtl="0">
              <a:spcBef>
                <a:spcPts val="0"/>
              </a:spcBef>
              <a:spcAft>
                <a:spcPts val="0"/>
              </a:spcAft>
              <a:buSzPts val="1800"/>
              <a:buChar char="●"/>
            </a:pPr>
            <a:r>
              <a:rPr lang="en" dirty="0"/>
              <a:t>Just cause is met when:</a:t>
            </a:r>
            <a:endParaRPr dirty="0"/>
          </a:p>
          <a:p>
            <a:pPr marL="914400" lvl="1" indent="-330200" algn="l" rtl="0">
              <a:spcBef>
                <a:spcPts val="0"/>
              </a:spcBef>
              <a:spcAft>
                <a:spcPts val="0"/>
              </a:spcAft>
              <a:buSzPts val="1600"/>
              <a:buChar char="○"/>
            </a:pPr>
            <a:r>
              <a:rPr lang="en" sz="1600" dirty="0"/>
              <a:t>Faculty member knew or should have known that their conduct could lead to corrective actions or sanctions.</a:t>
            </a:r>
            <a:endParaRPr sz="1600" dirty="0"/>
          </a:p>
          <a:p>
            <a:pPr marL="914400" lvl="1" indent="-330200" algn="l" rtl="0">
              <a:spcBef>
                <a:spcPts val="0"/>
              </a:spcBef>
              <a:spcAft>
                <a:spcPts val="0"/>
              </a:spcAft>
              <a:buSzPts val="1600"/>
              <a:buChar char="○"/>
            </a:pPr>
            <a:r>
              <a:rPr lang="en" sz="1600" dirty="0"/>
              <a:t>Corrective action or sanctions are the result of job performance, policy violation, or violation of law.</a:t>
            </a:r>
            <a:endParaRPr sz="1600" dirty="0"/>
          </a:p>
          <a:p>
            <a:pPr marL="914400" lvl="1" indent="-330200" algn="l" rtl="0">
              <a:spcBef>
                <a:spcPts val="0"/>
              </a:spcBef>
              <a:spcAft>
                <a:spcPts val="0"/>
              </a:spcAft>
              <a:buSzPts val="1600"/>
              <a:buChar char="○"/>
            </a:pPr>
            <a:r>
              <a:rPr lang="en" sz="1600" dirty="0"/>
              <a:t>A fair and objective investigation was conducted if facts are disputed.</a:t>
            </a:r>
            <a:endParaRPr sz="1600" dirty="0"/>
          </a:p>
          <a:p>
            <a:pPr marL="914400" lvl="1" indent="-330200" algn="l" rtl="0">
              <a:spcBef>
                <a:spcPts val="0"/>
              </a:spcBef>
              <a:spcAft>
                <a:spcPts val="0"/>
              </a:spcAft>
              <a:buSzPts val="1600"/>
              <a:buChar char="○"/>
            </a:pPr>
            <a:r>
              <a:rPr lang="en" sz="1600" dirty="0"/>
              <a:t>Violation or job performance concern is established by a preponderance of the evidence </a:t>
            </a:r>
            <a:endParaRPr sz="1600" dirty="0"/>
          </a:p>
          <a:p>
            <a:pPr marL="914400" lvl="1" indent="-330200" algn="l" rtl="0">
              <a:spcBef>
                <a:spcPts val="0"/>
              </a:spcBef>
              <a:spcAft>
                <a:spcPts val="0"/>
              </a:spcAft>
              <a:buSzPts val="1600"/>
              <a:buChar char="○"/>
            </a:pPr>
            <a:r>
              <a:rPr lang="en" sz="1600" dirty="0"/>
              <a:t>Corrective actions or sanctions were consistent with actions taken for similar conduct</a:t>
            </a:r>
            <a:endParaRPr sz="1600" dirty="0"/>
          </a:p>
        </p:txBody>
      </p:sp>
      <p:sp>
        <p:nvSpPr>
          <p:cNvPr id="176" name="Google Shape;176;p30"/>
          <p:cNvSpPr/>
          <p:nvPr/>
        </p:nvSpPr>
        <p:spPr>
          <a:xfrm>
            <a:off x="311700" y="896966"/>
            <a:ext cx="8272500" cy="31800"/>
          </a:xfrm>
          <a:prstGeom prst="rect">
            <a:avLst/>
          </a:prstGeom>
          <a:solidFill>
            <a:srgbClr val="00206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177" name="Google Shape;177;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dirty="0">
                <a:solidFill>
                  <a:srgbClr val="103164"/>
                </a:solidFill>
                <a:latin typeface="Calibri"/>
                <a:ea typeface="Calibri"/>
                <a:cs typeface="Calibri"/>
                <a:sym typeface="Calibri"/>
              </a:rPr>
              <a:t>Corrective Action,Discplinary Sanctions |Just Cause Standard</a:t>
            </a:r>
            <a:endParaRPr sz="2000" dirty="0">
              <a:solidFill>
                <a:srgbClr val="103164"/>
              </a:solidFill>
              <a:latin typeface="Calibri"/>
              <a:ea typeface="Calibri"/>
              <a:cs typeface="Calibri"/>
              <a:sym typeface="Calibri"/>
            </a:endParaRPr>
          </a:p>
        </p:txBody>
      </p:sp>
    </p:spTree>
    <p:extLst>
      <p:ext uri="{BB962C8B-B14F-4D97-AF65-F5344CB8AC3E}">
        <p14:creationId xmlns:p14="http://schemas.microsoft.com/office/powerpoint/2010/main" val="3752442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Google Shape;176;p19" descr="image.png"/>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177" name="Google Shape;177;p19" descr="image.png"/>
          <p:cNvPicPr preferRelativeResize="0"/>
          <p:nvPr/>
        </p:nvPicPr>
        <p:blipFill rotWithShape="1">
          <a:blip r:embed="rId4">
            <a:alphaModFix/>
          </a:blip>
          <a:srcRect/>
          <a:stretch/>
        </p:blipFill>
        <p:spPr>
          <a:xfrm>
            <a:off x="350838" y="974984"/>
            <a:ext cx="3964781" cy="3875314"/>
          </a:xfrm>
          <a:prstGeom prst="rect">
            <a:avLst/>
          </a:prstGeom>
          <a:noFill/>
          <a:ln>
            <a:noFill/>
          </a:ln>
        </p:spPr>
      </p:pic>
      <p:pic>
        <p:nvPicPr>
          <p:cNvPr id="178" name="Google Shape;178;p19" descr="image.png"/>
          <p:cNvPicPr preferRelativeResize="0"/>
          <p:nvPr/>
        </p:nvPicPr>
        <p:blipFill rotWithShape="1">
          <a:blip r:embed="rId5">
            <a:alphaModFix/>
          </a:blip>
          <a:srcRect/>
          <a:stretch/>
        </p:blipFill>
        <p:spPr>
          <a:xfrm>
            <a:off x="4828383" y="974984"/>
            <a:ext cx="3964781" cy="3875313"/>
          </a:xfrm>
          <a:prstGeom prst="rect">
            <a:avLst/>
          </a:prstGeom>
          <a:noFill/>
          <a:ln>
            <a:noFill/>
          </a:ln>
        </p:spPr>
      </p:pic>
      <p:sp>
        <p:nvSpPr>
          <p:cNvPr id="203" name="Google Shape;203;p19"/>
          <p:cNvSpPr txBox="1"/>
          <p:nvPr/>
        </p:nvSpPr>
        <p:spPr>
          <a:xfrm>
            <a:off x="428625" y="428625"/>
            <a:ext cx="8701088" cy="380873"/>
          </a:xfrm>
          <a:prstGeom prst="rect">
            <a:avLst/>
          </a:prstGeom>
          <a:noFill/>
          <a:ln>
            <a:noFill/>
          </a:ln>
        </p:spPr>
        <p:txBody>
          <a:bodyPr spcFirstLastPara="1" wrap="square" lIns="0" tIns="0" rIns="0" bIns="0" anchor="t" anchorCtr="0">
            <a:spAutoFit/>
          </a:bodyPr>
          <a:lstStyle/>
          <a:p>
            <a:r>
              <a:rPr lang="en-US" sz="2475" b="1" dirty="0">
                <a:solidFill>
                  <a:srgbClr val="003366"/>
                </a:solidFill>
                <a:latin typeface="Merriweather"/>
                <a:ea typeface="Merriweather"/>
                <a:cs typeface="Merriweather"/>
                <a:sym typeface="Merriweather"/>
              </a:rPr>
              <a:t>Corrective Actions vs. Sanctions</a:t>
            </a:r>
            <a:endParaRPr sz="1050" dirty="0"/>
          </a:p>
        </p:txBody>
      </p:sp>
      <p:sp>
        <p:nvSpPr>
          <p:cNvPr id="2" name="TextBox 1">
            <a:extLst>
              <a:ext uri="{FF2B5EF4-FFF2-40B4-BE49-F238E27FC236}">
                <a16:creationId xmlns:a16="http://schemas.microsoft.com/office/drawing/2014/main" id="{0D6E133C-FE84-5E19-4960-C3527CF27DC9}"/>
              </a:ext>
            </a:extLst>
          </p:cNvPr>
          <p:cNvSpPr txBox="1"/>
          <p:nvPr/>
        </p:nvSpPr>
        <p:spPr>
          <a:xfrm>
            <a:off x="551542" y="1088571"/>
            <a:ext cx="3541486" cy="3524042"/>
          </a:xfrm>
          <a:prstGeom prst="rect">
            <a:avLst/>
          </a:prstGeom>
          <a:noFill/>
        </p:spPr>
        <p:txBody>
          <a:bodyPr wrap="square" rtlCol="0">
            <a:spAutoFit/>
          </a:bodyPr>
          <a:lstStyle/>
          <a:p>
            <a:r>
              <a:rPr lang="en-US" b="1" dirty="0"/>
              <a:t>Corrective Action Examples</a:t>
            </a:r>
            <a:endParaRPr lang="en-US" dirty="0"/>
          </a:p>
          <a:p>
            <a:endParaRPr lang="en-US" b="1" dirty="0"/>
          </a:p>
          <a:p>
            <a:r>
              <a:rPr lang="en-US" dirty="0"/>
              <a:t>Used for most misconduct.</a:t>
            </a:r>
          </a:p>
          <a:p>
            <a:pPr marL="285750" indent="-285750">
              <a:spcBef>
                <a:spcPts val="600"/>
              </a:spcBef>
              <a:spcAft>
                <a:spcPts val="600"/>
              </a:spcAft>
              <a:buFont typeface="Arial" panose="020B0604020202020204" pitchFamily="34" charset="0"/>
              <a:buChar char="•"/>
            </a:pPr>
            <a:r>
              <a:rPr lang="en-US" dirty="0"/>
              <a:t>Formal reprimand placed in personnel file</a:t>
            </a:r>
          </a:p>
          <a:p>
            <a:pPr marL="285750" indent="-285750">
              <a:spcBef>
                <a:spcPts val="600"/>
              </a:spcBef>
              <a:spcAft>
                <a:spcPts val="600"/>
              </a:spcAft>
              <a:buFont typeface="Arial" panose="020B0604020202020204" pitchFamily="34" charset="0"/>
              <a:buChar char="•"/>
            </a:pPr>
            <a:r>
              <a:rPr lang="en-US" dirty="0"/>
              <a:t>Modified teaching assignments or professional responsibilities</a:t>
            </a:r>
          </a:p>
          <a:p>
            <a:pPr marL="285750" indent="-285750">
              <a:spcBef>
                <a:spcPts val="600"/>
              </a:spcBef>
              <a:spcAft>
                <a:spcPts val="600"/>
              </a:spcAft>
              <a:buFont typeface="Arial" panose="020B0604020202020204" pitchFamily="34" charset="0"/>
              <a:buChar char="•"/>
            </a:pPr>
            <a:r>
              <a:rPr lang="en-US" dirty="0"/>
              <a:t>Work assignment monitoring</a:t>
            </a:r>
          </a:p>
          <a:p>
            <a:pPr marL="285750" indent="-285750">
              <a:spcBef>
                <a:spcPts val="600"/>
              </a:spcBef>
              <a:spcAft>
                <a:spcPts val="600"/>
              </a:spcAft>
              <a:buFont typeface="Arial" panose="020B0604020202020204" pitchFamily="34" charset="0"/>
              <a:buChar char="•"/>
            </a:pPr>
            <a:r>
              <a:rPr lang="en-US" dirty="0"/>
              <a:t>Mandatory training or EAP referral</a:t>
            </a:r>
          </a:p>
          <a:p>
            <a:pPr marL="285750" indent="-285750">
              <a:spcBef>
                <a:spcPts val="600"/>
              </a:spcBef>
              <a:spcAft>
                <a:spcPts val="600"/>
              </a:spcAft>
              <a:buFont typeface="Arial" panose="020B0604020202020204" pitchFamily="34" charset="0"/>
              <a:buChar char="•"/>
            </a:pPr>
            <a:r>
              <a:rPr lang="en-US" dirty="0"/>
              <a:t>Ineligible for annual salary increase</a:t>
            </a:r>
          </a:p>
          <a:p>
            <a:pPr marL="285750" indent="-285750">
              <a:spcBef>
                <a:spcPts val="600"/>
              </a:spcBef>
              <a:spcAft>
                <a:spcPts val="600"/>
              </a:spcAft>
              <a:buFont typeface="Arial" panose="020B0604020202020204" pitchFamily="34" charset="0"/>
              <a:buChar char="•"/>
            </a:pPr>
            <a:r>
              <a:rPr lang="en-US" dirty="0"/>
              <a:t>Implementation of a Performance Improvement Plan (PIP)</a:t>
            </a:r>
          </a:p>
        </p:txBody>
      </p:sp>
      <p:sp>
        <p:nvSpPr>
          <p:cNvPr id="3" name="TextBox 2">
            <a:extLst>
              <a:ext uri="{FF2B5EF4-FFF2-40B4-BE49-F238E27FC236}">
                <a16:creationId xmlns:a16="http://schemas.microsoft.com/office/drawing/2014/main" id="{17C5AE35-4B68-375B-F9C0-3487F5E18737}"/>
              </a:ext>
            </a:extLst>
          </p:cNvPr>
          <p:cNvSpPr txBox="1"/>
          <p:nvPr/>
        </p:nvSpPr>
        <p:spPr>
          <a:xfrm>
            <a:off x="4956629" y="1088571"/>
            <a:ext cx="3657600" cy="2723823"/>
          </a:xfrm>
          <a:prstGeom prst="rect">
            <a:avLst/>
          </a:prstGeom>
          <a:noFill/>
        </p:spPr>
        <p:txBody>
          <a:bodyPr wrap="square" rtlCol="0">
            <a:spAutoFit/>
          </a:bodyPr>
          <a:lstStyle/>
          <a:p>
            <a:r>
              <a:rPr lang="en-US" b="1" dirty="0"/>
              <a:t>Disciplinary Sanctions Examples</a:t>
            </a:r>
            <a:endParaRPr lang="en-US" dirty="0"/>
          </a:p>
          <a:p>
            <a:endParaRPr lang="en-US" b="1" dirty="0"/>
          </a:p>
          <a:p>
            <a:r>
              <a:rPr lang="en-US" dirty="0"/>
              <a:t>Used if corrective actions are insufficient.</a:t>
            </a:r>
          </a:p>
          <a:p>
            <a:pPr marL="285750" indent="-285750">
              <a:spcBef>
                <a:spcPts val="600"/>
              </a:spcBef>
              <a:spcAft>
                <a:spcPts val="600"/>
              </a:spcAft>
              <a:buFont typeface="Arial" panose="020B0604020202020204" pitchFamily="34" charset="0"/>
              <a:buChar char="•"/>
            </a:pPr>
            <a:r>
              <a:rPr lang="en-US" dirty="0"/>
              <a:t>Actions on salary (one-time reductions)</a:t>
            </a:r>
          </a:p>
          <a:p>
            <a:pPr marL="285750" indent="-285750">
              <a:spcBef>
                <a:spcPts val="600"/>
              </a:spcBef>
              <a:spcAft>
                <a:spcPts val="600"/>
              </a:spcAft>
              <a:buFont typeface="Arial" panose="020B0604020202020204" pitchFamily="34" charset="0"/>
              <a:buChar char="•"/>
            </a:pPr>
            <a:r>
              <a:rPr lang="en-US" dirty="0"/>
              <a:t>Removal from a faculty leadership position</a:t>
            </a:r>
          </a:p>
          <a:p>
            <a:pPr marL="285750" indent="-285750">
              <a:spcBef>
                <a:spcPts val="600"/>
              </a:spcBef>
              <a:spcAft>
                <a:spcPts val="600"/>
              </a:spcAft>
              <a:buFont typeface="Arial" panose="020B0604020202020204" pitchFamily="34" charset="0"/>
              <a:buChar char="•"/>
            </a:pPr>
            <a:r>
              <a:rPr lang="en-US" dirty="0"/>
              <a:t>Suspension with or without pay</a:t>
            </a:r>
          </a:p>
          <a:p>
            <a:pPr marL="285750" indent="-285750">
              <a:spcBef>
                <a:spcPts val="600"/>
              </a:spcBef>
              <a:spcAft>
                <a:spcPts val="600"/>
              </a:spcAft>
              <a:buFont typeface="Arial" panose="020B0604020202020204" pitchFamily="34" charset="0"/>
              <a:buChar char="•"/>
            </a:pPr>
            <a:r>
              <a:rPr lang="en-US" dirty="0"/>
              <a:t>Termination</a:t>
            </a:r>
          </a:p>
          <a:p>
            <a:pPr marL="285750" indent="-285750">
              <a:spcBef>
                <a:spcPts val="600"/>
              </a:spcBef>
              <a:spcAft>
                <a:spcPts val="600"/>
              </a:spcAft>
              <a:buFont typeface="Arial" panose="020B0604020202020204" pitchFamily="34" charset="0"/>
              <a:buChar char="•"/>
            </a:pPr>
            <a:r>
              <a:rPr lang="en-US" dirty="0"/>
              <a:t>Non-renewal of a probationary faculty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96377-1F54-F792-602B-692CC415CE84}"/>
            </a:ext>
          </a:extLst>
        </p:cNvPr>
        <p:cNvGrpSpPr/>
        <p:nvPr/>
      </p:nvGrpSpPr>
      <p:grpSpPr>
        <a:xfrm>
          <a:off x="0" y="0"/>
          <a:ext cx="0" cy="0"/>
          <a:chOff x="0" y="0"/>
          <a:chExt cx="0" cy="0"/>
        </a:xfrm>
      </p:grpSpPr>
      <p:sp>
        <p:nvSpPr>
          <p:cNvPr id="7" name="Flowchart: Predefined Process 6">
            <a:extLst>
              <a:ext uri="{FF2B5EF4-FFF2-40B4-BE49-F238E27FC236}">
                <a16:creationId xmlns:a16="http://schemas.microsoft.com/office/drawing/2014/main" id="{1D2465B5-2F35-F1AA-18B3-E3B539323BD4}"/>
              </a:ext>
            </a:extLst>
          </p:cNvPr>
          <p:cNvSpPr/>
          <p:nvPr/>
        </p:nvSpPr>
        <p:spPr>
          <a:xfrm>
            <a:off x="1770741" y="301512"/>
            <a:ext cx="5718629" cy="4540476"/>
          </a:xfrm>
          <a:prstGeom prst="flowChartPredefinedProcess">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rgbClr val="103164"/>
                </a:solidFill>
                <a:latin typeface="+mj-lt"/>
                <a:ea typeface="Calibri"/>
                <a:cs typeface="Calibri"/>
                <a:sym typeface="Calibri"/>
              </a:rPr>
              <a:t>Procedural Requirements for Suspension/Salary Action </a:t>
            </a:r>
          </a:p>
          <a:p>
            <a:endParaRPr lang="en-US" sz="1050" dirty="0"/>
          </a:p>
          <a:p>
            <a:pPr marL="285750" lvl="0" indent="-171450">
              <a:spcBef>
                <a:spcPts val="600"/>
              </a:spcBef>
              <a:spcAft>
                <a:spcPts val="600"/>
              </a:spcAft>
              <a:buSzPts val="1800"/>
              <a:buFont typeface="Arial" panose="020B0604020202020204" pitchFamily="34" charset="0"/>
              <a:buChar char="•"/>
            </a:pPr>
            <a:r>
              <a:rPr lang="en-US" dirty="0"/>
              <a:t>Written statement of charges prepared by College President sent to the CHRO</a:t>
            </a:r>
          </a:p>
          <a:p>
            <a:pPr marL="285750" lvl="0" indent="-171450">
              <a:spcBef>
                <a:spcPts val="600"/>
              </a:spcBef>
              <a:spcAft>
                <a:spcPts val="600"/>
              </a:spcAft>
              <a:buSzPts val="1800"/>
              <a:buFont typeface="Arial" panose="020B0604020202020204" pitchFamily="34" charset="0"/>
              <a:buChar char="•"/>
            </a:pPr>
            <a:r>
              <a:rPr lang="en-US" dirty="0"/>
              <a:t>CHRO with the OGC develop a Notice of Intent to suspend or take salary action which includes a Statement of Charges</a:t>
            </a:r>
          </a:p>
          <a:p>
            <a:pPr marL="285750" lvl="0" indent="-171450">
              <a:spcBef>
                <a:spcPts val="600"/>
              </a:spcBef>
              <a:spcAft>
                <a:spcPts val="600"/>
              </a:spcAft>
              <a:buSzPts val="1800"/>
              <a:buFont typeface="Arial" panose="020B0604020202020204" pitchFamily="34" charset="0"/>
              <a:buChar char="•"/>
            </a:pPr>
            <a:r>
              <a:rPr lang="en-US" dirty="0"/>
              <a:t>Suspension may be up to one academic</a:t>
            </a:r>
          </a:p>
          <a:p>
            <a:pPr marL="285750" lvl="0" indent="-171450">
              <a:spcBef>
                <a:spcPts val="600"/>
              </a:spcBef>
              <a:spcAft>
                <a:spcPts val="600"/>
              </a:spcAft>
              <a:buSzPts val="1800"/>
              <a:buFont typeface="Arial" panose="020B0604020202020204" pitchFamily="34" charset="0"/>
              <a:buChar char="•"/>
            </a:pPr>
            <a:r>
              <a:rPr lang="en-US" dirty="0"/>
              <a:t>Suspension without pay will only occur upon advice of the General Counsel</a:t>
            </a:r>
          </a:p>
        </p:txBody>
      </p:sp>
    </p:spTree>
    <p:extLst>
      <p:ext uri="{BB962C8B-B14F-4D97-AF65-F5344CB8AC3E}">
        <p14:creationId xmlns:p14="http://schemas.microsoft.com/office/powerpoint/2010/main" val="3382821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7" name="Google Shape;197;p33"/>
          <p:cNvSpPr txBox="1">
            <a:spLocks noGrp="1"/>
          </p:cNvSpPr>
          <p:nvPr>
            <p:ph type="title"/>
          </p:nvPr>
        </p:nvSpPr>
        <p:spPr>
          <a:xfrm>
            <a:off x="265500" y="1233175"/>
            <a:ext cx="4045200" cy="1482300"/>
          </a:xfrm>
        </p:spPr>
        <p:txBody>
          <a:bodyPr spcFirstLastPara="1" wrap="square" lIns="91425" tIns="91425" rIns="91425" bIns="91425" anchor="b" anchorCtr="0">
            <a:normAutofit/>
          </a:bodyPr>
          <a:lstStyle/>
          <a:p>
            <a:pPr marL="0" lvl="0" indent="0"/>
            <a:r>
              <a:rPr lang="en-US" b="0" i="0" u="none" strike="noStrike" cap="none" dirty="0">
                <a:latin typeface="Arial"/>
                <a:ea typeface="Arial"/>
                <a:cs typeface="Arial"/>
                <a:sym typeface="Arial"/>
              </a:rPr>
              <a:t>Termination Due Process</a:t>
            </a:r>
          </a:p>
        </p:txBody>
      </p:sp>
      <p:sp>
        <p:nvSpPr>
          <p:cNvPr id="202" name="Subtitle 2">
            <a:extLst>
              <a:ext uri="{FF2B5EF4-FFF2-40B4-BE49-F238E27FC236}">
                <a16:creationId xmlns:a16="http://schemas.microsoft.com/office/drawing/2014/main" id="{E0EB2755-B6BE-9309-11CC-3167AD0B92F0}"/>
              </a:ext>
            </a:extLst>
          </p:cNvPr>
          <p:cNvSpPr>
            <a:spLocks noGrp="1"/>
          </p:cNvSpPr>
          <p:nvPr>
            <p:ph type="subTitle" idx="1"/>
          </p:nvPr>
        </p:nvSpPr>
        <p:spPr>
          <a:xfrm>
            <a:off x="265500" y="2803075"/>
            <a:ext cx="4045200" cy="1235100"/>
          </a:xfrm>
        </p:spPr>
        <p:txBody>
          <a:bodyPr>
            <a:normAutofit/>
          </a:bodyPr>
          <a:lstStyle/>
          <a:p>
            <a:pPr marL="0" algn="l"/>
            <a:r>
              <a:rPr lang="en-US" sz="1600" dirty="0"/>
              <a:t>Conduct deemed to warrant action more severe than prior sanctions may be considered for termination. </a:t>
            </a:r>
          </a:p>
          <a:p>
            <a:pPr algn="l"/>
            <a:endParaRPr lang="en-US" dirty="0"/>
          </a:p>
        </p:txBody>
      </p:sp>
      <p:sp>
        <p:nvSpPr>
          <p:cNvPr id="201" name="TextBox 200">
            <a:extLst>
              <a:ext uri="{FF2B5EF4-FFF2-40B4-BE49-F238E27FC236}">
                <a16:creationId xmlns:a16="http://schemas.microsoft.com/office/drawing/2014/main" id="{D851614B-F5F8-176D-87D3-179163817E46}"/>
              </a:ext>
            </a:extLst>
          </p:cNvPr>
          <p:cNvSpPr txBox="1"/>
          <p:nvPr/>
        </p:nvSpPr>
        <p:spPr>
          <a:xfrm>
            <a:off x="4924985" y="362162"/>
            <a:ext cx="3837000" cy="4419175"/>
          </a:xfrm>
          <a:prstGeom prst="rect">
            <a:avLst/>
          </a:prstGeom>
          <a:noFill/>
          <a:ln>
            <a:noFill/>
          </a:ln>
        </p:spPr>
        <p:txBody>
          <a:bodyPr spcFirstLastPara="1" wrap="square" lIns="91425" tIns="91425" rIns="91425" bIns="91425" rtlCol="0" anchor="ctr" anchorCtr="0">
            <a:normAutofit fontScale="25000" lnSpcReduction="20000"/>
          </a:bodyPr>
          <a:lstStyle/>
          <a:p>
            <a:pPr marL="457200" indent="-342900">
              <a:lnSpc>
                <a:spcPct val="105000"/>
              </a:lnSpc>
              <a:spcAft>
                <a:spcPts val="600"/>
              </a:spcAft>
              <a:buClr>
                <a:schemeClr val="dk2"/>
              </a:buClr>
              <a:buSzPts val="1800"/>
              <a:buFont typeface="Arial"/>
              <a:buChar char="●"/>
            </a:pPr>
            <a:endParaRPr lang="en-US" sz="900" b="0" i="0" u="none" strike="noStrike" cap="none" dirty="0">
              <a:solidFill>
                <a:schemeClr val="dk2"/>
              </a:solidFill>
              <a:latin typeface="Arial"/>
              <a:ea typeface="Arial"/>
              <a:cs typeface="Arial"/>
              <a:sym typeface="Arial"/>
            </a:endParaRPr>
          </a:p>
          <a:p>
            <a:pPr marL="342900" indent="-228600">
              <a:lnSpc>
                <a:spcPct val="105000"/>
              </a:lnSpc>
              <a:spcAft>
                <a:spcPts val="600"/>
              </a:spcAft>
              <a:buClr>
                <a:schemeClr val="dk2"/>
              </a:buClr>
              <a:buSzPts val="1800"/>
              <a:buAutoNum type="arabicPeriod"/>
            </a:pPr>
            <a:r>
              <a:rPr lang="en-US" sz="6400" b="1" i="0" u="none" strike="noStrike" cap="none" dirty="0">
                <a:solidFill>
                  <a:schemeClr val="dk2"/>
                </a:solidFill>
                <a:latin typeface="Arial"/>
                <a:ea typeface="Arial"/>
                <a:cs typeface="Arial"/>
                <a:sym typeface="Arial"/>
              </a:rPr>
              <a:t>Statement of Charges:</a:t>
            </a:r>
            <a:r>
              <a:rPr lang="en-US" sz="6400" b="0" i="0" u="none" strike="noStrike" cap="none" dirty="0">
                <a:solidFill>
                  <a:schemeClr val="dk2"/>
                </a:solidFill>
                <a:latin typeface="Arial"/>
                <a:ea typeface="Arial"/>
                <a:cs typeface="Arial"/>
                <a:sym typeface="Arial"/>
              </a:rPr>
              <a:t> </a:t>
            </a:r>
            <a:r>
              <a:rPr lang="en-US" sz="5600" b="0" i="0" u="none" strike="noStrike" cap="none" dirty="0">
                <a:solidFill>
                  <a:schemeClr val="dk2"/>
                </a:solidFill>
                <a:latin typeface="Arial"/>
                <a:ea typeface="Arial"/>
                <a:cs typeface="Arial"/>
                <a:sym typeface="Arial"/>
              </a:rPr>
              <a:t>College President sends charges to CHRO. Faculty member has 5 business days to respond to the CHRO.</a:t>
            </a:r>
            <a:endParaRPr lang="en-US" sz="5600" dirty="0">
              <a:solidFill>
                <a:schemeClr val="dk2"/>
              </a:solidFill>
            </a:endParaRPr>
          </a:p>
          <a:p>
            <a:pPr marL="342900" indent="-228600">
              <a:lnSpc>
                <a:spcPct val="105000"/>
              </a:lnSpc>
              <a:spcAft>
                <a:spcPts val="600"/>
              </a:spcAft>
              <a:buClr>
                <a:schemeClr val="dk2"/>
              </a:buClr>
              <a:buSzPts val="1800"/>
              <a:buAutoNum type="arabicPeriod"/>
            </a:pPr>
            <a:r>
              <a:rPr lang="en-US" sz="6400" b="1" i="0" u="none" strike="noStrike" cap="none" dirty="0">
                <a:solidFill>
                  <a:schemeClr val="dk2"/>
                </a:solidFill>
                <a:latin typeface="Arial"/>
                <a:ea typeface="Arial"/>
                <a:cs typeface="Arial"/>
                <a:sym typeface="Arial"/>
              </a:rPr>
              <a:t>Hearing:</a:t>
            </a:r>
            <a:r>
              <a:rPr lang="en-US" sz="6400" b="0" i="0" u="none" strike="noStrike" cap="none" dirty="0">
                <a:solidFill>
                  <a:schemeClr val="dk2"/>
                </a:solidFill>
                <a:latin typeface="Arial"/>
                <a:ea typeface="Arial"/>
                <a:cs typeface="Arial"/>
                <a:sym typeface="Arial"/>
              </a:rPr>
              <a:t> </a:t>
            </a:r>
            <a:r>
              <a:rPr lang="en-US" sz="5600" b="0" i="0" u="none" strike="noStrike" cap="none" dirty="0">
                <a:solidFill>
                  <a:schemeClr val="dk2"/>
                </a:solidFill>
                <a:latin typeface="Arial"/>
                <a:ea typeface="Arial"/>
                <a:cs typeface="Arial"/>
                <a:sym typeface="Arial"/>
              </a:rPr>
              <a:t>Every full-time faculty member has the right to a hearing, which must be requested within 5 business days of the letter of termination. A 3-member Hearing Committee is formed and renders binding written findings of fact and conclusions of law and a recommendation to the Chancellor.</a:t>
            </a:r>
          </a:p>
          <a:p>
            <a:pPr marL="342900" indent="-228600">
              <a:lnSpc>
                <a:spcPct val="105000"/>
              </a:lnSpc>
              <a:spcAft>
                <a:spcPts val="600"/>
              </a:spcAft>
              <a:buClr>
                <a:schemeClr val="dk2"/>
              </a:buClr>
              <a:buSzPts val="1800"/>
              <a:buAutoNum type="arabicPeriod"/>
            </a:pPr>
            <a:r>
              <a:rPr lang="en-US" sz="6400" b="1" i="0" u="none" strike="noStrike" cap="none" dirty="0">
                <a:solidFill>
                  <a:schemeClr val="dk2"/>
                </a:solidFill>
                <a:latin typeface="Arial"/>
                <a:ea typeface="Arial"/>
                <a:cs typeface="Arial"/>
                <a:sym typeface="Arial"/>
              </a:rPr>
              <a:t>Governing Board Decision: </a:t>
            </a:r>
            <a:r>
              <a:rPr lang="en-US" sz="5600" b="0" i="0" u="none" strike="noStrike" cap="none" dirty="0">
                <a:solidFill>
                  <a:schemeClr val="dk2"/>
                </a:solidFill>
                <a:latin typeface="Arial"/>
                <a:ea typeface="Arial"/>
                <a:cs typeface="Arial"/>
                <a:sym typeface="Arial"/>
              </a:rPr>
              <a:t>The Board meets with the faculty member/representative and administration in executive session to hear arguments. The final decision is rendered at a public meeting. </a:t>
            </a:r>
          </a:p>
        </p:txBody>
      </p:sp>
    </p:spTree>
    <p:extLst>
      <p:ext uri="{BB962C8B-B14F-4D97-AF65-F5344CB8AC3E}">
        <p14:creationId xmlns:p14="http://schemas.microsoft.com/office/powerpoint/2010/main" val="4207777231"/>
      </p:ext>
    </p:extLst>
  </p:cSld>
  <p:clrMapOvr>
    <a:masterClrMapping/>
  </p:clrMapOvr>
  <mc:AlternateContent xmlns:mc="http://schemas.openxmlformats.org/markup-compatibility/2006" xmlns:p14="http://schemas.microsoft.com/office/powerpoint/2010/main">
    <mc:Choice Requires="p14">
      <p:transition spd="slow" p14:dur="2000" advTm="4341"/>
    </mc:Choice>
    <mc:Fallback xmlns="">
      <p:transition spd="slow" advTm="4341"/>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Man in business attire">
            <a:extLst>
              <a:ext uri="{FF2B5EF4-FFF2-40B4-BE49-F238E27FC236}">
                <a16:creationId xmlns:a16="http://schemas.microsoft.com/office/drawing/2014/main" id="{F594E4B4-CF90-8C49-662E-FDB3DF731DC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919537" y="1690687"/>
            <a:ext cx="1304925" cy="1762125"/>
          </a:xfrm>
          <a:prstGeom prst="rect">
            <a:avLst/>
          </a:prstGeom>
        </p:spPr>
      </p:pic>
      <p:sp>
        <p:nvSpPr>
          <p:cNvPr id="5" name="TextBox 4">
            <a:extLst>
              <a:ext uri="{FF2B5EF4-FFF2-40B4-BE49-F238E27FC236}">
                <a16:creationId xmlns:a16="http://schemas.microsoft.com/office/drawing/2014/main" id="{C8C93D99-6F3C-7B9F-224C-992415522A10}"/>
              </a:ext>
            </a:extLst>
          </p:cNvPr>
          <p:cNvSpPr txBox="1"/>
          <p:nvPr/>
        </p:nvSpPr>
        <p:spPr>
          <a:xfrm>
            <a:off x="3919537" y="3831771"/>
            <a:ext cx="1407206" cy="307777"/>
          </a:xfrm>
          <a:prstGeom prst="rect">
            <a:avLst/>
          </a:prstGeom>
          <a:noFill/>
        </p:spPr>
        <p:txBody>
          <a:bodyPr wrap="square" rtlCol="0">
            <a:spAutoFit/>
          </a:bodyPr>
          <a:lstStyle/>
          <a:p>
            <a:r>
              <a:rPr lang="en-US" b="1" dirty="0"/>
              <a:t>QUESTIONS?</a:t>
            </a:r>
          </a:p>
        </p:txBody>
      </p:sp>
    </p:spTree>
    <p:extLst>
      <p:ext uri="{BB962C8B-B14F-4D97-AF65-F5344CB8AC3E}">
        <p14:creationId xmlns:p14="http://schemas.microsoft.com/office/powerpoint/2010/main" val="256111590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ustom 1">
      <a:dk1>
        <a:srgbClr val="000000"/>
      </a:dk1>
      <a:lt1>
        <a:srgbClr val="DBEEF3"/>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1518</TotalTime>
  <Words>2361</Words>
  <Application>Microsoft Office PowerPoint</Application>
  <PresentationFormat>On-screen Show (16:9)</PresentationFormat>
  <Paragraphs>276</Paragraphs>
  <Slides>23</Slides>
  <Notes>19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23</vt:i4>
      </vt:variant>
    </vt:vector>
  </HeadingPairs>
  <TitlesOfParts>
    <vt:vector size="29" baseType="lpstr">
      <vt:lpstr>Calibri</vt:lpstr>
      <vt:lpstr>Merriweather</vt:lpstr>
      <vt:lpstr>DM Sans</vt:lpstr>
      <vt:lpstr>Arial</vt:lpstr>
      <vt:lpstr>Simple Light</vt:lpstr>
      <vt:lpstr>Office Theme</vt:lpstr>
      <vt:lpstr>Navigating Grievances &amp; Investigations</vt:lpstr>
      <vt:lpstr>Objective </vt:lpstr>
      <vt:lpstr>Grievances</vt:lpstr>
      <vt:lpstr>Grievance (Art. 20) </vt:lpstr>
      <vt:lpstr>Grievance Structure</vt:lpstr>
      <vt:lpstr>Formatting Best Practices</vt:lpstr>
      <vt:lpstr>Grievance Process</vt:lpstr>
      <vt:lpstr>Complaints &amp; Investigations</vt:lpstr>
      <vt:lpstr>PowerPoint Presentation</vt:lpstr>
      <vt:lpstr>PowerPoint Presentation</vt:lpstr>
      <vt:lpstr>PowerPoint Presentation</vt:lpstr>
      <vt:lpstr>PowerPoint Presentation</vt:lpstr>
      <vt:lpstr>PowerPoint Presentation</vt:lpstr>
      <vt:lpstr>Interventions, Corrective Actions, &amp; Disciplinary Sanctions</vt:lpstr>
      <vt:lpstr>PowerPoint Presentation</vt:lpstr>
      <vt:lpstr>PowerPoint Presentation</vt:lpstr>
      <vt:lpstr>PowerPoint Presentation</vt:lpstr>
      <vt:lpstr>PowerPoint Presentation</vt:lpstr>
      <vt:lpstr>Corrective Action,Discplinary Sanctions |Just Cause Standard</vt:lpstr>
      <vt:lpstr>PowerPoint Presentation</vt:lpstr>
      <vt:lpstr>PowerPoint Presentation</vt:lpstr>
      <vt:lpstr>Termination Due Process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Jacqueline Mendez Soto</dc:creator>
  <cp:lastModifiedBy>Jacqueline Mendez Soto</cp:lastModifiedBy>
  <cp:revision>30</cp:revision>
  <dcterms:modified xsi:type="dcterms:W3CDTF">2025-11-14T22:13:26Z</dcterms:modified>
</cp:coreProperties>
</file>